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1.xml" ContentType="application/vnd.openxmlformats-officedocument.presentationml.slide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44"/>
  </p:notesMasterIdLst>
  <p:sldIdLst>
    <p:sldId id="257" r:id="rId3"/>
    <p:sldId id="259" r:id="rId4"/>
    <p:sldId id="258" r:id="rId5"/>
    <p:sldId id="260" r:id="rId6"/>
    <p:sldId id="311" r:id="rId7"/>
    <p:sldId id="296" r:id="rId8"/>
    <p:sldId id="312" r:id="rId9"/>
    <p:sldId id="263" r:id="rId10"/>
    <p:sldId id="264" r:id="rId11"/>
    <p:sldId id="313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 User" initials="CU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B6D5AB"/>
    <a:srgbClr val="EA0000"/>
    <a:srgbClr val="77933C"/>
    <a:srgbClr val="FF3300"/>
    <a:srgbClr val="FF0000"/>
    <a:srgbClr val="CC0000"/>
    <a:srgbClr val="73BEF1"/>
    <a:srgbClr val="1376B9"/>
    <a:srgbClr val="131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76" autoAdjust="0"/>
    <p:restoredTop sz="94686" autoAdjust="0"/>
  </p:normalViewPr>
  <p:slideViewPr>
    <p:cSldViewPr>
      <p:cViewPr varScale="1">
        <p:scale>
          <a:sx n="74" d="100"/>
          <a:sy n="74" d="100"/>
        </p:scale>
        <p:origin x="1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customXml" Target="../customXml/item2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2248-3E8E-4013-A492-EE2D20E1DA6B}" type="datetimeFigureOut">
              <a:rPr lang="en-US" smtClean="0"/>
              <a:pPr/>
              <a:t>9/29/2014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03EE-1FBA-4CD6-A9B1-250AC4FFD3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0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396239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396239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3962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39624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Wave 5"/>
          <p:cNvSpPr/>
          <p:nvPr userDrawn="1"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9D2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7543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E813B-26A0-44D5-B839-07A4E982A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wipe dir="r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AD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ransition>
    <p:wipe dir="r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Calibri" pitchFamily="34" charset="0"/>
        <a:buChar char="●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Calibri" pitchFamily="34" charset="0"/>
        <a:buChar char="●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/>
              <a:t>	Construct </a:t>
            </a:r>
            <a:r>
              <a:rPr lang="en-US" sz="2400" dirty="0"/>
              <a:t>a chart of accounts for a service business organized as a proprietorship.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	Demonstrate </a:t>
            </a:r>
            <a:r>
              <a:rPr lang="en-US" sz="2400" dirty="0"/>
              <a:t>correct principles for numbering accounts.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/>
              <a:t>	Apply file </a:t>
            </a:r>
            <a:r>
              <a:rPr lang="en-US" sz="2400" dirty="0"/>
              <a:t>maintenance principles to update a chart of accounts.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	Complete </a:t>
            </a:r>
            <a:r>
              <a:rPr lang="en-US" sz="2400" dirty="0"/>
              <a:t>the steps necessary to open general ledger accounts.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219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Opening an Account in a General Ledger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Content Placeholder 9" descr="C21-SE-MC-004-Page008.jp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28800"/>
            <a:ext cx="8154704" cy="2762250"/>
          </a:xfrm>
        </p:spPr>
      </p:pic>
      <p:sp>
        <p:nvSpPr>
          <p:cNvPr id="9" name="TextBox 8"/>
          <p:cNvSpPr txBox="1"/>
          <p:nvPr/>
        </p:nvSpPr>
        <p:spPr>
          <a:xfrm>
            <a:off x="914400" y="4851737"/>
            <a:ext cx="784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	</a:t>
            </a:r>
            <a:r>
              <a:rPr lang="en-US" sz="2000" dirty="0" smtClean="0"/>
              <a:t>Write the account title, </a:t>
            </a:r>
            <a:r>
              <a:rPr lang="en-US" sz="2000" b="1" dirty="0" smtClean="0"/>
              <a:t>Cash</a:t>
            </a:r>
            <a:r>
              <a:rPr lang="en-US" sz="2000" dirty="0" smtClean="0"/>
              <a:t>, after the word </a:t>
            </a:r>
            <a:r>
              <a:rPr lang="en-US" sz="2000" i="1" dirty="0" smtClean="0"/>
              <a:t>Account</a:t>
            </a:r>
            <a:r>
              <a:rPr lang="en-US" sz="2000" dirty="0" smtClean="0"/>
              <a:t> in the heading.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LO4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Oval 16"/>
          <p:cNvSpPr/>
          <p:nvPr/>
        </p:nvSpPr>
        <p:spPr>
          <a:xfrm>
            <a:off x="1295400" y="1676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Oval 17"/>
          <p:cNvSpPr/>
          <p:nvPr/>
        </p:nvSpPr>
        <p:spPr>
          <a:xfrm>
            <a:off x="7620000" y="1676400"/>
            <a:ext cx="365760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14400" y="5153501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	</a:t>
            </a:r>
            <a:r>
              <a:rPr lang="en-US" sz="2000" dirty="0" smtClean="0"/>
              <a:t>Write the account number, </a:t>
            </a:r>
            <a:r>
              <a:rPr lang="en-US" sz="2000" b="1" dirty="0" smtClean="0"/>
              <a:t>110</a:t>
            </a:r>
            <a:r>
              <a:rPr lang="en-US" sz="2000" dirty="0" smtClean="0"/>
              <a:t>, after the words </a:t>
            </a:r>
            <a:r>
              <a:rPr lang="en-US" sz="2000" i="1" dirty="0" smtClean="0"/>
              <a:t>Account No.</a:t>
            </a:r>
            <a:r>
              <a:rPr lang="en-US" sz="2000" dirty="0" smtClean="0"/>
              <a:t> in the heading.</a:t>
            </a:r>
            <a:endParaRPr lang="en-US" sz="20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Lesson 4-1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1.	</a:t>
            </a:r>
            <a:r>
              <a:rPr lang="en-US" dirty="0" smtClean="0"/>
              <a:t>Describe </a:t>
            </a:r>
            <a:r>
              <a:rPr lang="en-US" dirty="0"/>
              <a:t>the two parts of an account number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971800"/>
            <a:ext cx="7315200" cy="32004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>
                <a:tab pos="2286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228600" lvl="0" indent="-228600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800" dirty="0" smtClean="0">
                <a:ea typeface="Calibri"/>
                <a:cs typeface="Calibri"/>
              </a:rPr>
              <a:t>The first digit indicates in which general ledger division the account is located. </a:t>
            </a:r>
          </a:p>
          <a:p>
            <a:pPr marL="228600" lvl="0" indent="-228600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2800" dirty="0" smtClean="0">
                <a:ea typeface="Calibri"/>
                <a:cs typeface="Calibri"/>
              </a:rPr>
              <a:t>The second and third digits indicate the location of the account within that division.</a:t>
            </a:r>
            <a:endParaRPr lang="en-US" sz="2800" dirty="0"/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Lesson 4-1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Lesson 4-1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 smtClean="0"/>
              <a:t>List </a:t>
            </a:r>
            <a:r>
              <a:rPr lang="en-US" dirty="0"/>
              <a:t>the two steps for opening an account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048000"/>
            <a:ext cx="73152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>
                <a:tab pos="2286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514350" indent="-514350"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-Roman"/>
              </a:rPr>
              <a:t>1.	Write the account title after the word </a:t>
            </a:r>
            <a:r>
              <a:rPr lang="en-US" sz="3200" i="1" dirty="0" smtClean="0">
                <a:ea typeface="Calibri"/>
                <a:cs typeface="Times-Roman"/>
              </a:rPr>
              <a:t>Account</a:t>
            </a:r>
            <a:r>
              <a:rPr lang="en-US" sz="3200" dirty="0" smtClean="0">
                <a:ea typeface="Calibri"/>
                <a:cs typeface="Times-Roman"/>
              </a:rPr>
              <a:t> in the heading. </a:t>
            </a:r>
          </a:p>
          <a:p>
            <a:pPr marL="514350" indent="-514350"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-Roman"/>
              </a:rPr>
              <a:t>2.	Write the account number after the words </a:t>
            </a:r>
            <a:r>
              <a:rPr lang="en-US" sz="3200" i="1" dirty="0" smtClean="0">
                <a:ea typeface="Calibri"/>
                <a:cs typeface="Times-Roman"/>
              </a:rPr>
              <a:t>Account No.</a:t>
            </a:r>
            <a:r>
              <a:rPr lang="en-US" sz="3200" dirty="0" smtClean="0">
                <a:ea typeface="Calibri"/>
                <a:cs typeface="Times-Roman"/>
              </a:rPr>
              <a:t> in the heading.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Lesson 4-1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On your own 4-1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Open Excel.  Save as </a:t>
            </a:r>
            <a:r>
              <a:rPr lang="en-US" dirty="0" smtClean="0"/>
              <a:t>initials own4-1 </a:t>
            </a:r>
            <a:r>
              <a:rPr lang="en-US" dirty="0"/>
              <a:t>in your folder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Complete #1 and # 2 Only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Prepare an attractive Chart of Accounts</a:t>
            </a:r>
          </a:p>
          <a:p>
            <a:pPr lvl="1"/>
            <a:r>
              <a:rPr lang="en-US" dirty="0" smtClean="0"/>
              <a:t>Use the Delgado sample on page 94 as a guide.</a:t>
            </a:r>
          </a:p>
          <a:p>
            <a:endParaRPr lang="en-US" dirty="0"/>
          </a:p>
          <a:p>
            <a:r>
              <a:rPr lang="en-US" dirty="0"/>
              <a:t>Include the Company Name.  Insert a piece of clipart at the top.</a:t>
            </a:r>
          </a:p>
          <a:p>
            <a:endParaRPr lang="en-US" dirty="0"/>
          </a:p>
          <a:p>
            <a:r>
              <a:rPr lang="en-US" dirty="0"/>
              <a:t>Print when you are finished and turn in.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772C8FFA-43A9-4C04-9396-CFBF1ACE9F03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5</a:t>
            </a:r>
            <a:r>
              <a:rPr lang="en-US" sz="2400" dirty="0" smtClean="0"/>
              <a:t>	Post amounts from a general journal.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6</a:t>
            </a:r>
            <a:r>
              <a:rPr lang="en-US" sz="2400" b="1" dirty="0" smtClean="0"/>
              <a:t>	</a:t>
            </a:r>
            <a:r>
              <a:rPr lang="en-US" sz="2400" dirty="0" smtClean="0"/>
              <a:t>Demonstrate how to prove cash.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r="70"/>
          <a:stretch>
            <a:fillRect/>
          </a:stretch>
        </p:blipFill>
        <p:spPr bwMode="auto">
          <a:xfrm>
            <a:off x="0" y="-1"/>
            <a:ext cx="9146699" cy="221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3914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Posting an Amount from the Debit Column of a General Journal</a:t>
            </a:r>
            <a:endParaRPr lang="en-US" dirty="0"/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information from a journal entry to </a:t>
            </a:r>
            <a:r>
              <a:rPr lang="en-US" dirty="0" smtClean="0"/>
              <a:t>a ledger </a:t>
            </a:r>
            <a:r>
              <a:rPr lang="en-US" dirty="0"/>
              <a:t>account is called </a:t>
            </a:r>
            <a:r>
              <a:rPr lang="en-US" b="1" dirty="0">
                <a:solidFill>
                  <a:srgbClr val="0070C0"/>
                </a:solidFill>
              </a:rPr>
              <a:t>posting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pter 4_Page 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581400"/>
            <a:ext cx="7620000" cy="1569814"/>
          </a:xfrm>
          <a:prstGeom prst="rect">
            <a:avLst/>
          </a:prstGeom>
        </p:spPr>
      </p:pic>
      <p:pic>
        <p:nvPicPr>
          <p:cNvPr id="31" name="Picture 30" descr="C21SE_GJ-004-Page 98-General Journal.jpg"/>
          <p:cNvPicPr>
            <a:picLocks noChangeAspect="1"/>
          </p:cNvPicPr>
          <p:nvPr/>
        </p:nvPicPr>
        <p:blipFill>
          <a:blip r:embed="rId3" cstate="print"/>
          <a:srcRect b="23569"/>
          <a:stretch>
            <a:fillRect/>
          </a:stretch>
        </p:blipFill>
        <p:spPr>
          <a:xfrm>
            <a:off x="457196" y="1600194"/>
            <a:ext cx="8029222" cy="1600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Posting an Amount from the Debit Column of a General Journal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472952" y="51816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sz="2000" dirty="0"/>
              <a:t>Write the date.</a:t>
            </a:r>
          </a:p>
        </p:txBody>
      </p:sp>
      <p:sp>
        <p:nvSpPr>
          <p:cNvPr id="17" name="Rectangle 28"/>
          <p:cNvSpPr>
            <a:spLocks noChangeArrowheads="1"/>
          </p:cNvSpPr>
          <p:nvPr/>
        </p:nvSpPr>
        <p:spPr bwMode="auto">
          <a:xfrm>
            <a:off x="4572000" y="51816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sz="2000" dirty="0"/>
              <a:t>Write the new account balance.</a:t>
            </a: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72952" y="5541963"/>
            <a:ext cx="3886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sz="2000" dirty="0"/>
              <a:t>Write the journal page number.</a:t>
            </a:r>
          </a:p>
        </p:txBody>
      </p: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472952" y="5907088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sz="2000" dirty="0"/>
              <a:t>Write the debit amount.</a:t>
            </a:r>
          </a:p>
        </p:txBody>
      </p:sp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4572000" y="5541963"/>
            <a:ext cx="3886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	</a:t>
            </a:r>
            <a:r>
              <a:rPr lang="en-US" sz="2000" dirty="0"/>
              <a:t>Return to the journal and write the account number.</a:t>
            </a:r>
          </a:p>
        </p:txBody>
      </p:sp>
      <p:grpSp>
        <p:nvGrpSpPr>
          <p:cNvPr id="5" name="Group 41"/>
          <p:cNvGrpSpPr/>
          <p:nvPr/>
        </p:nvGrpSpPr>
        <p:grpSpPr>
          <a:xfrm>
            <a:off x="5894615" y="2710544"/>
            <a:ext cx="1554480" cy="1051560"/>
            <a:chOff x="4294415" y="2586719"/>
            <a:chExt cx="1554480" cy="1051560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4294415" y="2586719"/>
              <a:ext cx="1554480" cy="10515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5181600" y="307657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4724400" y="4511040"/>
            <a:ext cx="1188720" cy="365760"/>
            <a:chOff x="4191000" y="4114800"/>
            <a:chExt cx="1188720" cy="365760"/>
          </a:xfrm>
        </p:grpSpPr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4191000" y="4297680"/>
              <a:ext cx="1188720" cy="0"/>
            </a:xfrm>
            <a:prstGeom prst="line">
              <a:avLst/>
            </a:prstGeom>
            <a:solidFill>
              <a:srgbClr val="CC0000"/>
            </a:solidFill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4495800" y="4114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</p:grpSp>
      <p:grpSp>
        <p:nvGrpSpPr>
          <p:cNvPr id="7" name="Group 36"/>
          <p:cNvGrpSpPr/>
          <p:nvPr/>
        </p:nvGrpSpPr>
        <p:grpSpPr>
          <a:xfrm>
            <a:off x="887730" y="2727960"/>
            <a:ext cx="365760" cy="1920240"/>
            <a:chOff x="887730" y="2727960"/>
            <a:chExt cx="365760" cy="192024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1066800" y="2727960"/>
              <a:ext cx="0" cy="192024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887730" y="32004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</p:grpSp>
      <p:grpSp>
        <p:nvGrpSpPr>
          <p:cNvPr id="8" name="Group 39"/>
          <p:cNvGrpSpPr/>
          <p:nvPr/>
        </p:nvGrpSpPr>
        <p:grpSpPr>
          <a:xfrm>
            <a:off x="4572000" y="2695574"/>
            <a:ext cx="1685925" cy="1876425"/>
            <a:chOff x="2962275" y="2895599"/>
            <a:chExt cx="1685925" cy="1876425"/>
          </a:xfrm>
        </p:grpSpPr>
        <p:sp>
          <p:nvSpPr>
            <p:cNvPr id="39" name="Line 20"/>
            <p:cNvSpPr>
              <a:spLocks noChangeShapeType="1"/>
            </p:cNvSpPr>
            <p:nvPr/>
          </p:nvSpPr>
          <p:spPr bwMode="auto">
            <a:xfrm flipV="1">
              <a:off x="2962275" y="2895599"/>
              <a:ext cx="1685925" cy="187642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3891915" y="340042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3533775" y="1447800"/>
            <a:ext cx="3857625" cy="3143250"/>
            <a:chOff x="3533775" y="1447800"/>
            <a:chExt cx="3857625" cy="3143250"/>
          </a:xfrm>
        </p:grpSpPr>
        <p:sp>
          <p:nvSpPr>
            <p:cNvPr id="43" name="Freeform 42"/>
            <p:cNvSpPr/>
            <p:nvPr/>
          </p:nvSpPr>
          <p:spPr>
            <a:xfrm>
              <a:off x="3533775" y="1571625"/>
              <a:ext cx="3857625" cy="3019425"/>
            </a:xfrm>
            <a:custGeom>
              <a:avLst/>
              <a:gdLst>
                <a:gd name="connsiteX0" fmla="*/ 3857625 w 3857625"/>
                <a:gd name="connsiteY0" fmla="*/ 266700 h 3019425"/>
                <a:gd name="connsiteX1" fmla="*/ 1933575 w 3857625"/>
                <a:gd name="connsiteY1" fmla="*/ 0 h 3019425"/>
                <a:gd name="connsiteX2" fmla="*/ 0 w 3857625"/>
                <a:gd name="connsiteY2" fmla="*/ 3019425 h 3019425"/>
                <a:gd name="connsiteX3" fmla="*/ 0 w 3857625"/>
                <a:gd name="connsiteY3" fmla="*/ 3009900 h 301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7625" h="3019425">
                  <a:moveTo>
                    <a:pt x="3857625" y="266700"/>
                  </a:moveTo>
                  <a:lnTo>
                    <a:pt x="1933575" y="0"/>
                  </a:lnTo>
                  <a:lnTo>
                    <a:pt x="0" y="3019425"/>
                  </a:lnTo>
                  <a:lnTo>
                    <a:pt x="0" y="3009900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auto">
            <a:xfrm>
              <a:off x="5273040" y="1447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8" grpId="0" autoUpdateAnimBg="0"/>
      <p:bldP spid="19" grpId="0" autoUpdateAnimBg="0"/>
      <p:bldP spid="2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pter 4_Page 99.jpg"/>
          <p:cNvPicPr>
            <a:picLocks noChangeAspect="1"/>
          </p:cNvPicPr>
          <p:nvPr/>
        </p:nvPicPr>
        <p:blipFill>
          <a:blip r:embed="rId2" cstate="print"/>
          <a:srcRect b="12876"/>
          <a:stretch>
            <a:fillRect/>
          </a:stretch>
        </p:blipFill>
        <p:spPr>
          <a:xfrm>
            <a:off x="457200" y="3581399"/>
            <a:ext cx="7616952" cy="1388006"/>
          </a:xfrm>
          <a:prstGeom prst="rect">
            <a:avLst/>
          </a:prstGeom>
        </p:spPr>
      </p:pic>
      <p:pic>
        <p:nvPicPr>
          <p:cNvPr id="35" name="Picture 34" descr="C21SE_GJ-004-Page 99-General Journal.jpg"/>
          <p:cNvPicPr>
            <a:picLocks noChangeAspect="1"/>
          </p:cNvPicPr>
          <p:nvPr/>
        </p:nvPicPr>
        <p:blipFill>
          <a:blip r:embed="rId3" cstate="print"/>
          <a:srcRect b="26756"/>
          <a:stretch>
            <a:fillRect/>
          </a:stretch>
        </p:blipFill>
        <p:spPr>
          <a:xfrm>
            <a:off x="457200" y="1600199"/>
            <a:ext cx="8027894" cy="1554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Posting an Amount from the Credit Column of a General Journal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sp>
        <p:nvSpPr>
          <p:cNvPr id="56" name="Rectangle 27"/>
          <p:cNvSpPr>
            <a:spLocks noChangeArrowheads="1"/>
          </p:cNvSpPr>
          <p:nvPr/>
        </p:nvSpPr>
        <p:spPr bwMode="auto">
          <a:xfrm>
            <a:off x="472952" y="51816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sz="2000" dirty="0"/>
              <a:t>Write the date.</a:t>
            </a:r>
          </a:p>
        </p:txBody>
      </p:sp>
      <p:sp>
        <p:nvSpPr>
          <p:cNvPr id="57" name="Rectangle 28"/>
          <p:cNvSpPr>
            <a:spLocks noChangeArrowheads="1"/>
          </p:cNvSpPr>
          <p:nvPr/>
        </p:nvSpPr>
        <p:spPr bwMode="auto">
          <a:xfrm>
            <a:off x="4572000" y="51816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sz="2000" dirty="0"/>
              <a:t>Write the new account balance.</a:t>
            </a:r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>
            <a:off x="472952" y="5541963"/>
            <a:ext cx="3886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sz="2000" dirty="0"/>
              <a:t>Write the journal page number.</a:t>
            </a:r>
          </a:p>
        </p:txBody>
      </p:sp>
      <p:sp>
        <p:nvSpPr>
          <p:cNvPr id="59" name="Rectangle 30"/>
          <p:cNvSpPr>
            <a:spLocks noChangeArrowheads="1"/>
          </p:cNvSpPr>
          <p:nvPr/>
        </p:nvSpPr>
        <p:spPr bwMode="auto">
          <a:xfrm>
            <a:off x="472952" y="5907088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sz="2000" dirty="0"/>
              <a:t>Write the </a:t>
            </a:r>
            <a:r>
              <a:rPr lang="en-US" sz="2000" dirty="0" smtClean="0"/>
              <a:t>credit amount</a:t>
            </a:r>
            <a:r>
              <a:rPr lang="en-US" sz="2000" dirty="0"/>
              <a:t>.</a:t>
            </a:r>
          </a:p>
        </p:txBody>
      </p:sp>
      <p:sp>
        <p:nvSpPr>
          <p:cNvPr id="60" name="Rectangle 31"/>
          <p:cNvSpPr>
            <a:spLocks noChangeArrowheads="1"/>
          </p:cNvSpPr>
          <p:nvPr/>
        </p:nvSpPr>
        <p:spPr bwMode="auto">
          <a:xfrm>
            <a:off x="4572000" y="5541963"/>
            <a:ext cx="3886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	</a:t>
            </a:r>
            <a:r>
              <a:rPr lang="en-US" sz="2000" dirty="0"/>
              <a:t>Return to the journal and write the account number.</a:t>
            </a:r>
          </a:p>
        </p:txBody>
      </p:sp>
      <p:grpSp>
        <p:nvGrpSpPr>
          <p:cNvPr id="5" name="Group 60"/>
          <p:cNvGrpSpPr/>
          <p:nvPr/>
        </p:nvGrpSpPr>
        <p:grpSpPr>
          <a:xfrm>
            <a:off x="5867400" y="2971800"/>
            <a:ext cx="1524000" cy="838200"/>
            <a:chOff x="4267200" y="2847975"/>
            <a:chExt cx="1524000" cy="838200"/>
          </a:xfrm>
        </p:grpSpPr>
        <p:sp>
          <p:nvSpPr>
            <p:cNvPr id="62" name="Line 20"/>
            <p:cNvSpPr>
              <a:spLocks noChangeShapeType="1"/>
            </p:cNvSpPr>
            <p:nvPr/>
          </p:nvSpPr>
          <p:spPr bwMode="auto">
            <a:xfrm>
              <a:off x="4267200" y="2847975"/>
              <a:ext cx="1524000" cy="838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5273040" y="330517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</p:grpSp>
      <p:grpSp>
        <p:nvGrpSpPr>
          <p:cNvPr id="6" name="Group 63"/>
          <p:cNvGrpSpPr/>
          <p:nvPr/>
        </p:nvGrpSpPr>
        <p:grpSpPr>
          <a:xfrm>
            <a:off x="5745480" y="4495800"/>
            <a:ext cx="1188720" cy="365760"/>
            <a:chOff x="4191000" y="4114800"/>
            <a:chExt cx="1188720" cy="365760"/>
          </a:xfrm>
        </p:grpSpPr>
        <p:sp>
          <p:nvSpPr>
            <p:cNvPr id="65" name="Line 16"/>
            <p:cNvSpPr>
              <a:spLocks noChangeShapeType="1"/>
            </p:cNvSpPr>
            <p:nvPr/>
          </p:nvSpPr>
          <p:spPr bwMode="auto">
            <a:xfrm>
              <a:off x="4191000" y="4297680"/>
              <a:ext cx="1188720" cy="0"/>
            </a:xfrm>
            <a:prstGeom prst="line">
              <a:avLst/>
            </a:prstGeom>
            <a:solidFill>
              <a:srgbClr val="CC0000"/>
            </a:solidFill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Rectangle 10"/>
            <p:cNvSpPr>
              <a:spLocks noChangeArrowheads="1"/>
            </p:cNvSpPr>
            <p:nvPr/>
          </p:nvSpPr>
          <p:spPr bwMode="auto">
            <a:xfrm>
              <a:off x="4495800" y="4114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</p:grpSp>
      <p:grpSp>
        <p:nvGrpSpPr>
          <p:cNvPr id="7" name="Group 66"/>
          <p:cNvGrpSpPr/>
          <p:nvPr/>
        </p:nvGrpSpPr>
        <p:grpSpPr>
          <a:xfrm>
            <a:off x="887730" y="2743200"/>
            <a:ext cx="365760" cy="1920240"/>
            <a:chOff x="887730" y="2743200"/>
            <a:chExt cx="365760" cy="1920240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1066800" y="2743200"/>
              <a:ext cx="0" cy="192024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7"/>
            <p:cNvSpPr>
              <a:spLocks noChangeArrowheads="1"/>
            </p:cNvSpPr>
            <p:nvPr/>
          </p:nvSpPr>
          <p:spPr bwMode="auto">
            <a:xfrm>
              <a:off x="887730" y="32004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</p:grpSp>
      <p:grpSp>
        <p:nvGrpSpPr>
          <p:cNvPr id="8" name="Group 69"/>
          <p:cNvGrpSpPr/>
          <p:nvPr/>
        </p:nvGrpSpPr>
        <p:grpSpPr>
          <a:xfrm>
            <a:off x="5181600" y="2971797"/>
            <a:ext cx="2103120" cy="1645920"/>
            <a:chOff x="3571875" y="3171822"/>
            <a:chExt cx="2103120" cy="1645920"/>
          </a:xfrm>
        </p:grpSpPr>
        <p:sp>
          <p:nvSpPr>
            <p:cNvPr id="71" name="Line 20"/>
            <p:cNvSpPr>
              <a:spLocks noChangeShapeType="1"/>
            </p:cNvSpPr>
            <p:nvPr/>
          </p:nvSpPr>
          <p:spPr bwMode="auto">
            <a:xfrm flipV="1">
              <a:off x="3571875" y="3171822"/>
              <a:ext cx="2103120" cy="164592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Rectangle 9"/>
            <p:cNvSpPr>
              <a:spLocks noChangeArrowheads="1"/>
            </p:cNvSpPr>
            <p:nvPr/>
          </p:nvSpPr>
          <p:spPr bwMode="auto">
            <a:xfrm>
              <a:off x="4638675" y="362521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3429000" y="1447800"/>
            <a:ext cx="4191001" cy="3200400"/>
            <a:chOff x="3429000" y="1447800"/>
            <a:chExt cx="4191001" cy="3200400"/>
          </a:xfrm>
        </p:grpSpPr>
        <p:sp>
          <p:nvSpPr>
            <p:cNvPr id="74" name="Freeform 73"/>
            <p:cNvSpPr/>
            <p:nvPr/>
          </p:nvSpPr>
          <p:spPr>
            <a:xfrm>
              <a:off x="3429000" y="1571625"/>
              <a:ext cx="4191001" cy="3076575"/>
            </a:xfrm>
            <a:custGeom>
              <a:avLst/>
              <a:gdLst>
                <a:gd name="connsiteX0" fmla="*/ 3857625 w 3857625"/>
                <a:gd name="connsiteY0" fmla="*/ 266700 h 3019425"/>
                <a:gd name="connsiteX1" fmla="*/ 1933575 w 3857625"/>
                <a:gd name="connsiteY1" fmla="*/ 0 h 3019425"/>
                <a:gd name="connsiteX2" fmla="*/ 0 w 3857625"/>
                <a:gd name="connsiteY2" fmla="*/ 3019425 h 3019425"/>
                <a:gd name="connsiteX3" fmla="*/ 0 w 3857625"/>
                <a:gd name="connsiteY3" fmla="*/ 3009900 h 301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7625" h="3019425">
                  <a:moveTo>
                    <a:pt x="3857625" y="266700"/>
                  </a:moveTo>
                  <a:lnTo>
                    <a:pt x="1933575" y="0"/>
                  </a:lnTo>
                  <a:lnTo>
                    <a:pt x="0" y="3019425"/>
                  </a:lnTo>
                  <a:lnTo>
                    <a:pt x="0" y="3009900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8"/>
            <p:cNvSpPr>
              <a:spLocks noChangeArrowheads="1"/>
            </p:cNvSpPr>
            <p:nvPr/>
          </p:nvSpPr>
          <p:spPr bwMode="auto">
            <a:xfrm>
              <a:off x="5273040" y="1447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utoUpdateAnimBg="0"/>
      <p:bldP spid="57" grpId="0" autoUpdateAnimBg="0"/>
      <p:bldP spid="58" grpId="0" autoUpdateAnimBg="0"/>
      <p:bldP spid="59" grpId="0" autoUpdateAnimBg="0"/>
      <p:bldP spid="6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21SE_GJ-004-Page 100-Ledger Supplies.jpg"/>
          <p:cNvPicPr>
            <a:picLocks noChangeAspect="1"/>
          </p:cNvPicPr>
          <p:nvPr/>
        </p:nvPicPr>
        <p:blipFill>
          <a:blip r:embed="rId2" cstate="print"/>
          <a:srcRect b="14870"/>
          <a:stretch>
            <a:fillRect/>
          </a:stretch>
        </p:blipFill>
        <p:spPr>
          <a:xfrm>
            <a:off x="457200" y="3632427"/>
            <a:ext cx="6858000" cy="1383684"/>
          </a:xfrm>
          <a:prstGeom prst="rect">
            <a:avLst/>
          </a:prstGeom>
        </p:spPr>
      </p:pic>
      <p:pic>
        <p:nvPicPr>
          <p:cNvPr id="31" name="Picture 30" descr="C21SE_GJ-004-Page 100-General Jour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1" y="1600200"/>
            <a:ext cx="6858000" cy="1994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Posting a Debit Amount to an Account with a Balance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sp>
        <p:nvSpPr>
          <p:cNvPr id="56" name="Rectangle 27"/>
          <p:cNvSpPr>
            <a:spLocks noChangeArrowheads="1"/>
          </p:cNvSpPr>
          <p:nvPr/>
        </p:nvSpPr>
        <p:spPr bwMode="auto">
          <a:xfrm>
            <a:off x="472952" y="51816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sz="2000" dirty="0"/>
              <a:t>Write the date.</a:t>
            </a:r>
          </a:p>
        </p:txBody>
      </p:sp>
      <p:sp>
        <p:nvSpPr>
          <p:cNvPr id="57" name="Rectangle 28"/>
          <p:cNvSpPr>
            <a:spLocks noChangeArrowheads="1"/>
          </p:cNvSpPr>
          <p:nvPr/>
        </p:nvSpPr>
        <p:spPr bwMode="auto">
          <a:xfrm>
            <a:off x="4572000" y="51816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sz="2000" dirty="0"/>
              <a:t>Write the new account balance.</a:t>
            </a:r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>
            <a:off x="472952" y="5541963"/>
            <a:ext cx="3886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sz="2000" dirty="0"/>
              <a:t>Write the journal page number.</a:t>
            </a:r>
          </a:p>
        </p:txBody>
      </p:sp>
      <p:sp>
        <p:nvSpPr>
          <p:cNvPr id="59" name="Rectangle 30"/>
          <p:cNvSpPr>
            <a:spLocks noChangeArrowheads="1"/>
          </p:cNvSpPr>
          <p:nvPr/>
        </p:nvSpPr>
        <p:spPr bwMode="auto">
          <a:xfrm>
            <a:off x="472952" y="5907088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sz="2000" dirty="0"/>
              <a:t>Write the debit amount.</a:t>
            </a:r>
          </a:p>
        </p:txBody>
      </p:sp>
      <p:sp>
        <p:nvSpPr>
          <p:cNvPr id="60" name="Rectangle 31"/>
          <p:cNvSpPr>
            <a:spLocks noChangeArrowheads="1"/>
          </p:cNvSpPr>
          <p:nvPr/>
        </p:nvSpPr>
        <p:spPr bwMode="auto">
          <a:xfrm>
            <a:off x="4572000" y="5541963"/>
            <a:ext cx="3886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	</a:t>
            </a:r>
            <a:r>
              <a:rPr lang="en-US" sz="2000" dirty="0"/>
              <a:t>Return to the journal and write the account number.</a:t>
            </a:r>
          </a:p>
        </p:txBody>
      </p:sp>
      <p:grpSp>
        <p:nvGrpSpPr>
          <p:cNvPr id="5" name="Group 60"/>
          <p:cNvGrpSpPr/>
          <p:nvPr/>
        </p:nvGrpSpPr>
        <p:grpSpPr>
          <a:xfrm>
            <a:off x="5105400" y="2743200"/>
            <a:ext cx="1600200" cy="1143000"/>
            <a:chOff x="4343400" y="2619375"/>
            <a:chExt cx="1600200" cy="1143000"/>
          </a:xfrm>
        </p:grpSpPr>
        <p:sp>
          <p:nvSpPr>
            <p:cNvPr id="62" name="Line 20"/>
            <p:cNvSpPr>
              <a:spLocks noChangeShapeType="1"/>
            </p:cNvSpPr>
            <p:nvPr/>
          </p:nvSpPr>
          <p:spPr bwMode="auto">
            <a:xfrm>
              <a:off x="4343400" y="2619375"/>
              <a:ext cx="1600200" cy="1143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5349240" y="330517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</p:grpSp>
      <p:grpSp>
        <p:nvGrpSpPr>
          <p:cNvPr id="6" name="Group 63"/>
          <p:cNvGrpSpPr/>
          <p:nvPr/>
        </p:nvGrpSpPr>
        <p:grpSpPr>
          <a:xfrm>
            <a:off x="6136005" y="4644390"/>
            <a:ext cx="1636395" cy="365760"/>
            <a:chOff x="4191000" y="4114800"/>
            <a:chExt cx="1636395" cy="365760"/>
          </a:xfrm>
        </p:grpSpPr>
        <p:sp>
          <p:nvSpPr>
            <p:cNvPr id="65" name="Line 16"/>
            <p:cNvSpPr>
              <a:spLocks noChangeShapeType="1"/>
            </p:cNvSpPr>
            <p:nvPr/>
          </p:nvSpPr>
          <p:spPr bwMode="auto">
            <a:xfrm flipH="1">
              <a:off x="4191000" y="4297680"/>
              <a:ext cx="1554480" cy="0"/>
            </a:xfrm>
            <a:prstGeom prst="line">
              <a:avLst/>
            </a:prstGeom>
            <a:solidFill>
              <a:srgbClr val="CC0000"/>
            </a:solidFill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Rectangle 10"/>
            <p:cNvSpPr>
              <a:spLocks noChangeArrowheads="1"/>
            </p:cNvSpPr>
            <p:nvPr/>
          </p:nvSpPr>
          <p:spPr bwMode="auto">
            <a:xfrm>
              <a:off x="5461635" y="4114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</p:grpSp>
      <p:grpSp>
        <p:nvGrpSpPr>
          <p:cNvPr id="7" name="Group 69"/>
          <p:cNvGrpSpPr/>
          <p:nvPr/>
        </p:nvGrpSpPr>
        <p:grpSpPr>
          <a:xfrm>
            <a:off x="4267200" y="2819399"/>
            <a:ext cx="1524000" cy="1981200"/>
            <a:chOff x="4486275" y="3019424"/>
            <a:chExt cx="1524000" cy="1981200"/>
          </a:xfrm>
        </p:grpSpPr>
        <p:sp>
          <p:nvSpPr>
            <p:cNvPr id="71" name="Line 20"/>
            <p:cNvSpPr>
              <a:spLocks noChangeShapeType="1"/>
            </p:cNvSpPr>
            <p:nvPr/>
          </p:nvSpPr>
          <p:spPr bwMode="auto">
            <a:xfrm flipV="1">
              <a:off x="4486275" y="3019424"/>
              <a:ext cx="1524000" cy="19812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Rectangle 9"/>
            <p:cNvSpPr>
              <a:spLocks noChangeArrowheads="1"/>
            </p:cNvSpPr>
            <p:nvPr/>
          </p:nvSpPr>
          <p:spPr bwMode="auto">
            <a:xfrm>
              <a:off x="5187315" y="364426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</p:grpSp>
      <p:grpSp>
        <p:nvGrpSpPr>
          <p:cNvPr id="8" name="Group 38"/>
          <p:cNvGrpSpPr/>
          <p:nvPr/>
        </p:nvGrpSpPr>
        <p:grpSpPr>
          <a:xfrm>
            <a:off x="304800" y="2714625"/>
            <a:ext cx="809625" cy="2047875"/>
            <a:chOff x="304800" y="2714625"/>
            <a:chExt cx="809625" cy="2047875"/>
          </a:xfrm>
        </p:grpSpPr>
        <p:sp>
          <p:nvSpPr>
            <p:cNvPr id="37" name="Freeform 36"/>
            <p:cNvSpPr/>
            <p:nvPr/>
          </p:nvSpPr>
          <p:spPr>
            <a:xfrm>
              <a:off x="466725" y="2714625"/>
              <a:ext cx="647700" cy="2047875"/>
            </a:xfrm>
            <a:custGeom>
              <a:avLst/>
              <a:gdLst>
                <a:gd name="connsiteX0" fmla="*/ 647700 w 647700"/>
                <a:gd name="connsiteY0" fmla="*/ 0 h 2047875"/>
                <a:gd name="connsiteX1" fmla="*/ 0 w 647700"/>
                <a:gd name="connsiteY1" fmla="*/ 914400 h 2047875"/>
                <a:gd name="connsiteX2" fmla="*/ 619125 w 647700"/>
                <a:gd name="connsiteY2" fmla="*/ 2047875 h 2047875"/>
                <a:gd name="connsiteX3" fmla="*/ 619125 w 647700"/>
                <a:gd name="connsiteY3" fmla="*/ 2047875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2047875">
                  <a:moveTo>
                    <a:pt x="647700" y="0"/>
                  </a:moveTo>
                  <a:lnTo>
                    <a:pt x="0" y="914400"/>
                  </a:lnTo>
                  <a:lnTo>
                    <a:pt x="619125" y="2047875"/>
                  </a:lnTo>
                  <a:lnTo>
                    <a:pt x="619125" y="2047875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7"/>
            <p:cNvSpPr>
              <a:spLocks noChangeArrowheads="1"/>
            </p:cNvSpPr>
            <p:nvPr/>
          </p:nvSpPr>
          <p:spPr bwMode="auto">
            <a:xfrm>
              <a:off x="304800" y="344424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</p:grpSp>
      <p:grpSp>
        <p:nvGrpSpPr>
          <p:cNvPr id="9" name="Group 39"/>
          <p:cNvGrpSpPr/>
          <p:nvPr/>
        </p:nvGrpSpPr>
        <p:grpSpPr>
          <a:xfrm>
            <a:off x="3114675" y="1386840"/>
            <a:ext cx="3448050" cy="3356610"/>
            <a:chOff x="3114675" y="1386840"/>
            <a:chExt cx="3448050" cy="3356610"/>
          </a:xfrm>
        </p:grpSpPr>
        <p:sp>
          <p:nvSpPr>
            <p:cNvPr id="38" name="Freeform 37"/>
            <p:cNvSpPr/>
            <p:nvPr/>
          </p:nvSpPr>
          <p:spPr>
            <a:xfrm>
              <a:off x="3114675" y="1524000"/>
              <a:ext cx="3448050" cy="3219450"/>
            </a:xfrm>
            <a:custGeom>
              <a:avLst/>
              <a:gdLst>
                <a:gd name="connsiteX0" fmla="*/ 3448050 w 3448050"/>
                <a:gd name="connsiteY0" fmla="*/ 276225 h 3219450"/>
                <a:gd name="connsiteX1" fmla="*/ 1657350 w 3448050"/>
                <a:gd name="connsiteY1" fmla="*/ 0 h 3219450"/>
                <a:gd name="connsiteX2" fmla="*/ 0 w 3448050"/>
                <a:gd name="connsiteY2" fmla="*/ 3219450 h 321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8050" h="3219450">
                  <a:moveTo>
                    <a:pt x="3448050" y="276225"/>
                  </a:moveTo>
                  <a:lnTo>
                    <a:pt x="1657350" y="0"/>
                  </a:lnTo>
                  <a:lnTo>
                    <a:pt x="0" y="3219450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8"/>
            <p:cNvSpPr>
              <a:spLocks noChangeArrowheads="1"/>
            </p:cNvSpPr>
            <p:nvPr/>
          </p:nvSpPr>
          <p:spPr bwMode="auto">
            <a:xfrm>
              <a:off x="4663440" y="138684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utoUpdateAnimBg="0"/>
      <p:bldP spid="57" grpId="0" autoUpdateAnimBg="0"/>
      <p:bldP spid="58" grpId="0" autoUpdateAnimBg="0"/>
      <p:bldP spid="59" grpId="0" autoUpdateAnimBg="0"/>
      <p:bldP spid="6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21SE_GJ-004-Page 100-Ledger Accounts Payab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632418"/>
            <a:ext cx="6858000" cy="1427001"/>
          </a:xfrm>
          <a:prstGeom prst="rect">
            <a:avLst/>
          </a:prstGeom>
        </p:spPr>
      </p:pic>
      <p:pic>
        <p:nvPicPr>
          <p:cNvPr id="31" name="Picture 30" descr="C21SE_GJ-004-Page 100-General Jour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1" y="1600200"/>
            <a:ext cx="6858000" cy="1994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Posting a Debit Amount to an Account with a Credit Balance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sp>
        <p:nvSpPr>
          <p:cNvPr id="56" name="Rectangle 27"/>
          <p:cNvSpPr>
            <a:spLocks noChangeArrowheads="1"/>
          </p:cNvSpPr>
          <p:nvPr/>
        </p:nvSpPr>
        <p:spPr bwMode="auto">
          <a:xfrm>
            <a:off x="472952" y="51816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sz="2000" dirty="0"/>
              <a:t>Write the date.</a:t>
            </a:r>
          </a:p>
        </p:txBody>
      </p:sp>
      <p:sp>
        <p:nvSpPr>
          <p:cNvPr id="57" name="Rectangle 28"/>
          <p:cNvSpPr>
            <a:spLocks noChangeArrowheads="1"/>
          </p:cNvSpPr>
          <p:nvPr/>
        </p:nvSpPr>
        <p:spPr bwMode="auto">
          <a:xfrm>
            <a:off x="4572000" y="51816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sz="2000" dirty="0"/>
              <a:t>Write the new account balance.</a:t>
            </a:r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>
            <a:off x="472952" y="5541963"/>
            <a:ext cx="3886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sz="2000" dirty="0"/>
              <a:t>Write the journal page number.</a:t>
            </a:r>
          </a:p>
        </p:txBody>
      </p:sp>
      <p:sp>
        <p:nvSpPr>
          <p:cNvPr id="59" name="Rectangle 30"/>
          <p:cNvSpPr>
            <a:spLocks noChangeArrowheads="1"/>
          </p:cNvSpPr>
          <p:nvPr/>
        </p:nvSpPr>
        <p:spPr bwMode="auto">
          <a:xfrm>
            <a:off x="472952" y="5907088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sz="2000" dirty="0"/>
              <a:t>Write the debit amount.</a:t>
            </a:r>
          </a:p>
        </p:txBody>
      </p:sp>
      <p:sp>
        <p:nvSpPr>
          <p:cNvPr id="60" name="Rectangle 31"/>
          <p:cNvSpPr>
            <a:spLocks noChangeArrowheads="1"/>
          </p:cNvSpPr>
          <p:nvPr/>
        </p:nvSpPr>
        <p:spPr bwMode="auto">
          <a:xfrm>
            <a:off x="4572000" y="5541963"/>
            <a:ext cx="3886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	</a:t>
            </a:r>
            <a:r>
              <a:rPr lang="en-US" sz="2000" dirty="0"/>
              <a:t>Return to the journal and write the account number.</a:t>
            </a:r>
          </a:p>
        </p:txBody>
      </p:sp>
      <p:grpSp>
        <p:nvGrpSpPr>
          <p:cNvPr id="5" name="Group 60"/>
          <p:cNvGrpSpPr/>
          <p:nvPr/>
        </p:nvGrpSpPr>
        <p:grpSpPr>
          <a:xfrm>
            <a:off x="5105400" y="3124200"/>
            <a:ext cx="1600200" cy="762000"/>
            <a:chOff x="4343400" y="3000375"/>
            <a:chExt cx="1600200" cy="762000"/>
          </a:xfrm>
        </p:grpSpPr>
        <p:sp>
          <p:nvSpPr>
            <p:cNvPr id="62" name="Line 20"/>
            <p:cNvSpPr>
              <a:spLocks noChangeShapeType="1"/>
            </p:cNvSpPr>
            <p:nvPr/>
          </p:nvSpPr>
          <p:spPr bwMode="auto">
            <a:xfrm>
              <a:off x="4343400" y="3000375"/>
              <a:ext cx="1600200" cy="762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5349240" y="330517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</p:grpSp>
      <p:grpSp>
        <p:nvGrpSpPr>
          <p:cNvPr id="6" name="Group 63"/>
          <p:cNvGrpSpPr/>
          <p:nvPr/>
        </p:nvGrpSpPr>
        <p:grpSpPr>
          <a:xfrm>
            <a:off x="7132320" y="4644390"/>
            <a:ext cx="1249680" cy="365760"/>
            <a:chOff x="4577715" y="4114800"/>
            <a:chExt cx="1249680" cy="365760"/>
          </a:xfrm>
        </p:grpSpPr>
        <p:sp>
          <p:nvSpPr>
            <p:cNvPr id="65" name="Line 16"/>
            <p:cNvSpPr>
              <a:spLocks noChangeShapeType="1"/>
            </p:cNvSpPr>
            <p:nvPr/>
          </p:nvSpPr>
          <p:spPr bwMode="auto">
            <a:xfrm flipH="1">
              <a:off x="4577715" y="4297680"/>
              <a:ext cx="1097280" cy="0"/>
            </a:xfrm>
            <a:prstGeom prst="line">
              <a:avLst/>
            </a:prstGeom>
            <a:solidFill>
              <a:srgbClr val="CC0000"/>
            </a:solidFill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Rectangle 10"/>
            <p:cNvSpPr>
              <a:spLocks noChangeArrowheads="1"/>
            </p:cNvSpPr>
            <p:nvPr/>
          </p:nvSpPr>
          <p:spPr bwMode="auto">
            <a:xfrm>
              <a:off x="5461635" y="4114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</a:p>
          </p:txBody>
        </p:sp>
      </p:grpSp>
      <p:grpSp>
        <p:nvGrpSpPr>
          <p:cNvPr id="7" name="Group 69"/>
          <p:cNvGrpSpPr/>
          <p:nvPr/>
        </p:nvGrpSpPr>
        <p:grpSpPr>
          <a:xfrm>
            <a:off x="4114800" y="3200400"/>
            <a:ext cx="1524000" cy="1508760"/>
            <a:chOff x="4333875" y="3400425"/>
            <a:chExt cx="1524000" cy="1508760"/>
          </a:xfrm>
        </p:grpSpPr>
        <p:sp>
          <p:nvSpPr>
            <p:cNvPr id="71" name="Line 20"/>
            <p:cNvSpPr>
              <a:spLocks noChangeShapeType="1"/>
            </p:cNvSpPr>
            <p:nvPr/>
          </p:nvSpPr>
          <p:spPr bwMode="auto">
            <a:xfrm flipV="1">
              <a:off x="4333875" y="3400425"/>
              <a:ext cx="1524000" cy="15087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Rectangle 9"/>
            <p:cNvSpPr>
              <a:spLocks noChangeArrowheads="1"/>
            </p:cNvSpPr>
            <p:nvPr/>
          </p:nvSpPr>
          <p:spPr bwMode="auto">
            <a:xfrm>
              <a:off x="5187315" y="364426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</p:grpSp>
      <p:grpSp>
        <p:nvGrpSpPr>
          <p:cNvPr id="8" name="Group 38"/>
          <p:cNvGrpSpPr/>
          <p:nvPr/>
        </p:nvGrpSpPr>
        <p:grpSpPr>
          <a:xfrm>
            <a:off x="304800" y="3124200"/>
            <a:ext cx="838199" cy="1638300"/>
            <a:chOff x="304800" y="3124200"/>
            <a:chExt cx="838199" cy="1638300"/>
          </a:xfrm>
        </p:grpSpPr>
        <p:sp>
          <p:nvSpPr>
            <p:cNvPr id="37" name="Freeform 36"/>
            <p:cNvSpPr/>
            <p:nvPr/>
          </p:nvSpPr>
          <p:spPr>
            <a:xfrm>
              <a:off x="457200" y="3124200"/>
              <a:ext cx="685799" cy="1638300"/>
            </a:xfrm>
            <a:custGeom>
              <a:avLst/>
              <a:gdLst>
                <a:gd name="connsiteX0" fmla="*/ 647700 w 647700"/>
                <a:gd name="connsiteY0" fmla="*/ 0 h 2047875"/>
                <a:gd name="connsiteX1" fmla="*/ 0 w 647700"/>
                <a:gd name="connsiteY1" fmla="*/ 914400 h 2047875"/>
                <a:gd name="connsiteX2" fmla="*/ 619125 w 647700"/>
                <a:gd name="connsiteY2" fmla="*/ 2047875 h 2047875"/>
                <a:gd name="connsiteX3" fmla="*/ 619125 w 647700"/>
                <a:gd name="connsiteY3" fmla="*/ 2047875 h 2047875"/>
                <a:gd name="connsiteX0" fmla="*/ 656822 w 656822"/>
                <a:gd name="connsiteY0" fmla="*/ 0 h 2047875"/>
                <a:gd name="connsiteX1" fmla="*/ 0 w 656822"/>
                <a:gd name="connsiteY1" fmla="*/ 666750 h 2047875"/>
                <a:gd name="connsiteX2" fmla="*/ 628247 w 656822"/>
                <a:gd name="connsiteY2" fmla="*/ 2047875 h 2047875"/>
                <a:gd name="connsiteX3" fmla="*/ 628247 w 656822"/>
                <a:gd name="connsiteY3" fmla="*/ 2047875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822" h="2047875">
                  <a:moveTo>
                    <a:pt x="656822" y="0"/>
                  </a:moveTo>
                  <a:lnTo>
                    <a:pt x="0" y="666750"/>
                  </a:lnTo>
                  <a:lnTo>
                    <a:pt x="628247" y="2047875"/>
                  </a:lnTo>
                  <a:lnTo>
                    <a:pt x="628247" y="2047875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7"/>
            <p:cNvSpPr>
              <a:spLocks noChangeArrowheads="1"/>
            </p:cNvSpPr>
            <p:nvPr/>
          </p:nvSpPr>
          <p:spPr bwMode="auto">
            <a:xfrm>
              <a:off x="304800" y="344424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</p:grpSp>
      <p:grpSp>
        <p:nvGrpSpPr>
          <p:cNvPr id="9" name="Group 39"/>
          <p:cNvGrpSpPr/>
          <p:nvPr/>
        </p:nvGrpSpPr>
        <p:grpSpPr>
          <a:xfrm>
            <a:off x="3114675" y="1386840"/>
            <a:ext cx="3448050" cy="3356610"/>
            <a:chOff x="3114675" y="1386840"/>
            <a:chExt cx="3448050" cy="3356610"/>
          </a:xfrm>
        </p:grpSpPr>
        <p:sp>
          <p:nvSpPr>
            <p:cNvPr id="38" name="Freeform 37"/>
            <p:cNvSpPr/>
            <p:nvPr/>
          </p:nvSpPr>
          <p:spPr>
            <a:xfrm>
              <a:off x="3114675" y="1524000"/>
              <a:ext cx="3448050" cy="3219450"/>
            </a:xfrm>
            <a:custGeom>
              <a:avLst/>
              <a:gdLst>
                <a:gd name="connsiteX0" fmla="*/ 3448050 w 3448050"/>
                <a:gd name="connsiteY0" fmla="*/ 276225 h 3219450"/>
                <a:gd name="connsiteX1" fmla="*/ 1657350 w 3448050"/>
                <a:gd name="connsiteY1" fmla="*/ 0 h 3219450"/>
                <a:gd name="connsiteX2" fmla="*/ 0 w 3448050"/>
                <a:gd name="connsiteY2" fmla="*/ 3219450 h 321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8050" h="3219450">
                  <a:moveTo>
                    <a:pt x="3448050" y="276225"/>
                  </a:moveTo>
                  <a:lnTo>
                    <a:pt x="1657350" y="0"/>
                  </a:lnTo>
                  <a:lnTo>
                    <a:pt x="0" y="3219450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8"/>
            <p:cNvSpPr>
              <a:spLocks noChangeArrowheads="1"/>
            </p:cNvSpPr>
            <p:nvPr/>
          </p:nvSpPr>
          <p:spPr bwMode="auto">
            <a:xfrm>
              <a:off x="4663440" y="138684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utoUpdateAnimBg="0"/>
      <p:bldP spid="57" grpId="0" autoUpdateAnimBg="0"/>
      <p:bldP spid="58" grpId="0" autoUpdateAnimBg="0"/>
      <p:bldP spid="59" grpId="0" autoUpdateAnimBg="0"/>
      <p:bldP spid="6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summarize in one place all the changes to a single account</a:t>
            </a:r>
          </a:p>
          <a:p>
            <a:r>
              <a:rPr lang="en-US" dirty="0"/>
              <a:t>A separate form for each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C21-SE-MC-004-Page004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3810000"/>
            <a:ext cx="6337935" cy="1554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876800"/>
            <a:ext cx="3150927" cy="369332"/>
          </a:xfrm>
          <a:prstGeom prst="rect">
            <a:avLst/>
          </a:prstGeom>
          <a:solidFill>
            <a:srgbClr val="FFCC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Sample of a blank account form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 Page with Posting Completed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C21SE_GJ-004-Page 102-General Journal.jpg"/>
          <p:cNvPicPr>
            <a:picLocks noChangeAspect="1"/>
          </p:cNvPicPr>
          <p:nvPr/>
        </p:nvPicPr>
        <p:blipFill>
          <a:blip r:embed="rId2" cstate="print"/>
          <a:srcRect b="4274"/>
          <a:stretch>
            <a:fillRect/>
          </a:stretch>
        </p:blipFill>
        <p:spPr>
          <a:xfrm>
            <a:off x="2368753" y="1428750"/>
            <a:ext cx="4393997" cy="4937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2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Ledger with Posting Completed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 descr="C21SE_GJ-004-Page 103-General Ledg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53312"/>
            <a:ext cx="3227832" cy="3923534"/>
          </a:xfrm>
          <a:prstGeom prst="rect">
            <a:avLst/>
          </a:prstGeom>
        </p:spPr>
      </p:pic>
      <p:pic>
        <p:nvPicPr>
          <p:cNvPr id="5" name="Picture 4" descr="C21SE_GJ-004-Page 104-General Ledger.jpg"/>
          <p:cNvPicPr>
            <a:picLocks noChangeAspect="1"/>
          </p:cNvPicPr>
          <p:nvPr/>
        </p:nvPicPr>
        <p:blipFill>
          <a:blip r:embed="rId3" cstate="print"/>
          <a:srcRect b="1836"/>
          <a:stretch>
            <a:fillRect/>
          </a:stretch>
        </p:blipFill>
        <p:spPr>
          <a:xfrm>
            <a:off x="4572000" y="1353312"/>
            <a:ext cx="3601120" cy="4936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6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9" name="Flowchart: Delay 8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Ledger with Posting Completed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C21SE_GJ-004-Page 105-General Ledger.jpg"/>
          <p:cNvPicPr>
            <a:picLocks noChangeAspect="1"/>
          </p:cNvPicPr>
          <p:nvPr/>
        </p:nvPicPr>
        <p:blipFill>
          <a:blip r:embed="rId2" cstate="print"/>
          <a:srcRect b="2909"/>
          <a:stretch>
            <a:fillRect/>
          </a:stretch>
        </p:blipFill>
        <p:spPr>
          <a:xfrm>
            <a:off x="914400" y="1353312"/>
            <a:ext cx="3505200" cy="5025872"/>
          </a:xfrm>
          <a:prstGeom prst="rect">
            <a:avLst/>
          </a:prstGeom>
        </p:spPr>
      </p:pic>
      <p:pic>
        <p:nvPicPr>
          <p:cNvPr id="7" name="Picture 6" descr="C21SE_GJ-004-Page 106-General Ledger.jpg"/>
          <p:cNvPicPr>
            <a:picLocks noChangeAspect="1"/>
          </p:cNvPicPr>
          <p:nvPr/>
        </p:nvPicPr>
        <p:blipFill>
          <a:blip r:embed="rId3" cstate="print"/>
          <a:srcRect b="1818"/>
          <a:stretch>
            <a:fillRect/>
          </a:stretch>
        </p:blipFill>
        <p:spPr>
          <a:xfrm>
            <a:off x="4572000" y="1353312"/>
            <a:ext cx="3593105" cy="50125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Proving Cash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that the amount of cash agrees with the balance of the Cash account in the accounting records is called </a:t>
            </a:r>
            <a:r>
              <a:rPr lang="en-US" b="1" dirty="0">
                <a:solidFill>
                  <a:srgbClr val="0070C0"/>
                </a:solidFill>
              </a:rPr>
              <a:t>proving cash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625" y="3276600"/>
            <a:ext cx="85407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124200" y="5297269"/>
            <a:ext cx="57150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If the cash balance as shown in the checkbook equals the cash balance in the Cash account, cash is proved.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133600" y="4572000"/>
            <a:ext cx="914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934200" y="4305300"/>
            <a:ext cx="914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Lesson 4-2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1.	</a:t>
            </a:r>
            <a:r>
              <a:rPr lang="en-US" dirty="0" smtClean="0"/>
              <a:t>List the five </a:t>
            </a:r>
            <a:r>
              <a:rPr lang="en-US" dirty="0"/>
              <a:t>steps of posting from the general journal to the general ledger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819400"/>
            <a:ext cx="7315200" cy="3352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>
                <a:tab pos="228600" algn="l"/>
              </a:tabLst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  <a:endParaRPr kumimoji="0" lang="en-US" sz="31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/>
            <a:r>
              <a:rPr lang="en-US" sz="2600" dirty="0" smtClean="0">
                <a:ea typeface="Calibri"/>
                <a:cs typeface="Calibri"/>
              </a:rPr>
              <a:t>1.	</a:t>
            </a:r>
            <a:r>
              <a:rPr lang="en-US" sz="2600" dirty="0" smtClean="0"/>
              <a:t>Write the date in the Date column of the account. </a:t>
            </a:r>
          </a:p>
          <a:p>
            <a:pPr marL="342900" lvl="0" indent="-342900"/>
            <a:r>
              <a:rPr lang="en-US" sz="2600" dirty="0" smtClean="0"/>
              <a:t>2.	Write the journal page number in the Post. Ref. column of the account. </a:t>
            </a:r>
          </a:p>
          <a:p>
            <a:pPr marL="342900" lvl="0" indent="-342900"/>
            <a:r>
              <a:rPr lang="en-US" sz="2600" dirty="0" smtClean="0"/>
              <a:t>3.	Write the amount in the Debit or Credit column. </a:t>
            </a:r>
          </a:p>
          <a:p>
            <a:pPr marL="342900" lvl="0" indent="-342900"/>
            <a:r>
              <a:rPr lang="en-US" sz="2600" dirty="0" smtClean="0"/>
              <a:t>4.	Calculate and write the new account balance in the Balance Debit or Balance Credit column. </a:t>
            </a:r>
          </a:p>
          <a:p>
            <a:pPr marL="342900" lvl="0" indent="-342900"/>
            <a:r>
              <a:rPr lang="en-US" sz="2600" dirty="0" smtClean="0"/>
              <a:t>5.	Return to the journal and write the account number in the Post. Ref. column of the journal.</a:t>
            </a:r>
            <a:endParaRPr lang="en-US" sz="2600" dirty="0" smtClean="0">
              <a:ea typeface="Calibri"/>
              <a:cs typeface="Calibri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Lesson 4-2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Lesson 4-2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 smtClean="0"/>
              <a:t>When both </a:t>
            </a:r>
            <a:r>
              <a:rPr lang="en-US" dirty="0"/>
              <a:t>debit and credit amounts have been posted to an account, what determines whether the balance is a debit or a credit?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8999"/>
            <a:ext cx="7315200" cy="225908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>
                <a:tab pos="2286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buClr>
                <a:srgbClr val="FF0000"/>
              </a:buClr>
            </a:pPr>
            <a:r>
              <a:rPr lang="en-US" sz="2800" dirty="0" smtClean="0"/>
              <a:t>Whenever the debits in an account exceed the credits, the balance is a debit. </a:t>
            </a:r>
          </a:p>
          <a:p>
            <a:pPr lvl="0">
              <a:buClr>
                <a:srgbClr val="FF0000"/>
              </a:buClr>
            </a:pPr>
            <a:r>
              <a:rPr lang="en-US" sz="2800" dirty="0" smtClean="0"/>
              <a:t>Whenever the credits in an account exceed the debits, the balance is a credit.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Lesson 4-2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048000" y="304800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Lesson 4-2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3.</a:t>
            </a: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dirty="0"/>
              <a:t>Which two amounts are compared when proving cash?</a:t>
            </a:r>
          </a:p>
          <a:p>
            <a:pPr marL="457200" marR="0" indent="-457200"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8999"/>
            <a:ext cx="7315200" cy="201285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>
                <a:tab pos="2286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buClr>
                <a:srgbClr val="FF0000"/>
              </a:buClr>
            </a:pPr>
            <a:r>
              <a:rPr lang="en-US" sz="3200" dirty="0" smtClean="0"/>
              <a:t>The cash balance as shown in the checkbook and the cash balance in the Cash account.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Lesson 4-2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work together 4-2</a:t>
            </a:r>
            <a:br>
              <a:rPr lang="en-US" smtClean="0"/>
            </a:br>
            <a:r>
              <a:rPr lang="en-US" smtClean="0"/>
              <a:t>on your own 4-2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2578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mtClean="0"/>
              <a:t>Open 4-2 work.xls file (May be provided as handouts)</a:t>
            </a:r>
          </a:p>
          <a:p>
            <a:pPr lvl="1" eaLnBrk="1" hangingPunct="1"/>
            <a:r>
              <a:rPr lang="en-US" smtClean="0"/>
              <a:t>Get 1 piece of journal paper and 2 pages with opened accounts.  Remember to write your name at the top of each page.</a:t>
            </a:r>
          </a:p>
          <a:p>
            <a:pPr lvl="1" eaLnBrk="1" hangingPunct="1"/>
            <a:r>
              <a:rPr lang="en-US" smtClean="0"/>
              <a:t>Post all the entries in the general journal to your General Ledger pages.</a:t>
            </a:r>
          </a:p>
          <a:p>
            <a:pPr lvl="1" eaLnBrk="1" hangingPunct="1"/>
            <a:r>
              <a:rPr lang="en-US" smtClean="0"/>
              <a:t>work together will be completed in class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Open 4-2 own.xls file (May be as provided handouts)</a:t>
            </a:r>
          </a:p>
          <a:p>
            <a:pPr lvl="1" eaLnBrk="1" hangingPunct="1"/>
            <a:r>
              <a:rPr lang="en-US" smtClean="0"/>
              <a:t>Post all entries in the general journal to your General Ledger pages.</a:t>
            </a:r>
          </a:p>
          <a:p>
            <a:pPr lvl="1" eaLnBrk="1" hangingPunct="1">
              <a:buFont typeface="Wingdings" pitchFamily="2" charset="2"/>
              <a:buNone/>
            </a:pPr>
            <a:endParaRPr lang="en-US" smtClean="0"/>
          </a:p>
          <a:p>
            <a:pPr eaLnBrk="1" hangingPunct="1"/>
            <a:r>
              <a:rPr lang="en-US" smtClean="0"/>
              <a:t>Staple each set of pages together and turn in.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7</a:t>
            </a:r>
            <a:r>
              <a:rPr lang="en-US" sz="2400" b="1" dirty="0" smtClean="0"/>
              <a:t>	</a:t>
            </a:r>
            <a:r>
              <a:rPr lang="en-US" sz="2400" dirty="0" smtClean="0"/>
              <a:t>Analyze incorrect journal entries and prepare correcting entries.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8</a:t>
            </a:r>
            <a:r>
              <a:rPr lang="en-US" sz="2400" b="1" dirty="0" smtClean="0"/>
              <a:t>	</a:t>
            </a:r>
            <a:r>
              <a:rPr lang="en-US" sz="2400" dirty="0" smtClean="0"/>
              <a:t>Demonstrate how to correct errors made during the posting process. 	</a:t>
            </a:r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19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Memorandum for a Correcting Entry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incorrect </a:t>
            </a:r>
            <a:r>
              <a:rPr lang="en-US" dirty="0"/>
              <a:t>journal entry should be corrected with an additional journal entry, called a </a:t>
            </a:r>
            <a:r>
              <a:rPr lang="en-US" b="1" dirty="0">
                <a:solidFill>
                  <a:srgbClr val="0070C0"/>
                </a:solidFill>
              </a:rPr>
              <a:t>correcting </a:t>
            </a:r>
            <a:r>
              <a:rPr lang="en-US" b="1" dirty="0" smtClean="0">
                <a:solidFill>
                  <a:srgbClr val="0070C0"/>
                </a:solidFill>
              </a:rPr>
              <a:t>entry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4294967295"/>
          </p:nvPr>
        </p:nvSpPr>
        <p:spPr>
          <a:xfrm>
            <a:off x="457200" y="3209925"/>
            <a:ext cx="4191000" cy="3114675"/>
          </a:xfrm>
        </p:spPr>
        <p:txBody>
          <a:bodyPr>
            <a:normAutofit/>
          </a:bodyPr>
          <a:lstStyle/>
          <a:p>
            <a:r>
              <a:rPr lang="en-US" dirty="0" smtClean="0"/>
              <a:t>A memorandum is prepared as the source document describing the correction to be made.</a:t>
            </a:r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LO7</a:t>
            </a:r>
            <a:endParaRPr lang="en-US" dirty="0"/>
          </a:p>
        </p:txBody>
      </p:sp>
      <p:grpSp>
        <p:nvGrpSpPr>
          <p:cNvPr id="3" name="Group 26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28" name="Flowchart: Delay 2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Content Placeholder 31" descr="C21-SE-MC-004-Page024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7200" y="3352800"/>
            <a:ext cx="4675632" cy="290088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8" descr="C21-SE-MC-004-Page004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440666"/>
            <a:ext cx="7605522" cy="1865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Relationship of a T Account to an Account Form</a:t>
            </a:r>
            <a:endParaRPr lang="en-US" dirty="0"/>
          </a:p>
        </p:txBody>
      </p:sp>
      <p:pic>
        <p:nvPicPr>
          <p:cNvPr id="13" name="Content Placeholder 12" descr="C21-SE-MC-004-Page004_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r="2522"/>
          <a:stretch>
            <a:fillRect/>
          </a:stretch>
        </p:blipFill>
        <p:spPr>
          <a:xfrm>
            <a:off x="762002" y="3447276"/>
            <a:ext cx="5301237" cy="185851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6" name="Flowchart: Delay 15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2000" y="1868269"/>
            <a:ext cx="2895600" cy="1789331"/>
            <a:chOff x="762000" y="1868269"/>
            <a:chExt cx="2895600" cy="1789331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00200" y="2286000"/>
              <a:ext cx="0" cy="1371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514600" y="2286000"/>
              <a:ext cx="0" cy="1371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429000" y="2286000"/>
              <a:ext cx="0" cy="1371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62000" y="1868269"/>
              <a:ext cx="2895600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Information needed to trace entry back to journal page.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33800" y="2526268"/>
            <a:ext cx="2438400" cy="1600200"/>
            <a:chOff x="3733800" y="1905000"/>
            <a:chExt cx="2438400" cy="160020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4419600" y="2590800"/>
              <a:ext cx="0" cy="914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486400" y="2590800"/>
              <a:ext cx="0" cy="914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733800" y="1905000"/>
              <a:ext cx="2438400" cy="762000"/>
              <a:chOff x="4572000" y="1600200"/>
              <a:chExt cx="2438400" cy="7620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572000" y="1600200"/>
                <a:ext cx="2438400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600683" y="1644134"/>
                <a:ext cx="2381034" cy="674132"/>
                <a:chOff x="3874770" y="2053829"/>
                <a:chExt cx="2381034" cy="674132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3922287" y="2362201"/>
                  <a:ext cx="2286000" cy="365760"/>
                  <a:chOff x="3611880" y="2362201"/>
                  <a:chExt cx="2286000" cy="365760"/>
                </a:xfrm>
              </p:grpSpPr>
              <p:cxnSp>
                <p:nvCxnSpPr>
                  <p:cNvPr id="22" name="Straight Connector 21"/>
                  <p:cNvCxnSpPr/>
                  <p:nvPr/>
                </p:nvCxnSpPr>
                <p:spPr>
                  <a:xfrm flipH="1">
                    <a:off x="3611880" y="2362201"/>
                    <a:ext cx="22860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4754880" y="2362201"/>
                    <a:ext cx="0" cy="365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3874770" y="2053829"/>
                  <a:ext cx="2381034" cy="674132"/>
                  <a:chOff x="3513264" y="2057400"/>
                  <a:chExt cx="2381034" cy="674132"/>
                </a:xfrm>
              </p:grpSpPr>
              <p:sp>
                <p:nvSpPr>
                  <p:cNvPr id="20" name="Rectangle 19"/>
                  <p:cNvSpPr/>
                  <p:nvPr/>
                </p:nvSpPr>
                <p:spPr>
                  <a:xfrm>
                    <a:off x="3558540" y="2057400"/>
                    <a:ext cx="2286000" cy="2743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T Account</a:t>
                    </a: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3513264" y="2362200"/>
                    <a:ext cx="1188720" cy="36576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Debit side</a:t>
                    </a:r>
                    <a:endParaRPr lang="en-US" dirty="0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4705578" y="2362200"/>
                    <a:ext cx="118872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Credit side</a:t>
                    </a:r>
                    <a:endParaRPr lang="en-US" dirty="0"/>
                  </a:p>
                </p:txBody>
              </p:sp>
            </p:grpSp>
          </p:grpSp>
        </p:grpSp>
      </p:grpSp>
      <p:grpSp>
        <p:nvGrpSpPr>
          <p:cNvPr id="50" name="Group 49"/>
          <p:cNvGrpSpPr/>
          <p:nvPr/>
        </p:nvGrpSpPr>
        <p:grpSpPr>
          <a:xfrm>
            <a:off x="6231378" y="5040868"/>
            <a:ext cx="1760097" cy="1055132"/>
            <a:chOff x="6240903" y="5040868"/>
            <a:chExt cx="1760097" cy="1055132"/>
          </a:xfrm>
        </p:grpSpPr>
        <p:sp>
          <p:nvSpPr>
            <p:cNvPr id="47" name="Freeform 46"/>
            <p:cNvSpPr/>
            <p:nvPr/>
          </p:nvSpPr>
          <p:spPr>
            <a:xfrm>
              <a:off x="6587551" y="5040868"/>
              <a:ext cx="1066800" cy="609600"/>
            </a:xfrm>
            <a:custGeom>
              <a:avLst/>
              <a:gdLst>
                <a:gd name="connsiteX0" fmla="*/ 0 w 918883"/>
                <a:gd name="connsiteY0" fmla="*/ 0 h 927847"/>
                <a:gd name="connsiteX1" fmla="*/ 4483 w 918883"/>
                <a:gd name="connsiteY1" fmla="*/ 918883 h 927847"/>
                <a:gd name="connsiteX2" fmla="*/ 918883 w 918883"/>
                <a:gd name="connsiteY2" fmla="*/ 927847 h 927847"/>
                <a:gd name="connsiteX3" fmla="*/ 918883 w 918883"/>
                <a:gd name="connsiteY3" fmla="*/ 4483 h 92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883" h="927847">
                  <a:moveTo>
                    <a:pt x="0" y="0"/>
                  </a:moveTo>
                  <a:cubicBezTo>
                    <a:pt x="1494" y="306294"/>
                    <a:pt x="2989" y="612589"/>
                    <a:pt x="4483" y="918883"/>
                  </a:cubicBezTo>
                  <a:lnTo>
                    <a:pt x="918883" y="927847"/>
                  </a:lnTo>
                  <a:lnTo>
                    <a:pt x="918883" y="4483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40903" y="5726668"/>
              <a:ext cx="1760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Balance columns</a:t>
              </a:r>
              <a:endParaRPr lang="en-US" dirty="0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C21SE_GJ-004-Page 109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950755"/>
            <a:ext cx="7315200" cy="1879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Journal Entry to Record a Correcting Entry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" name="Group 6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533400" y="1600200"/>
            <a:ext cx="4724400" cy="147732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50000">
                <a:srgbClr val="CCECFF"/>
              </a:gs>
              <a:gs pos="100000">
                <a:schemeClr val="bg1"/>
              </a:gs>
            </a:gsLst>
            <a:lin ang="0" scaled="1"/>
          </a:gradFill>
        </p:spPr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dirty="0" smtClean="0"/>
              <a:t>April 17. Discovered that a payment of cash for advertising in March was journalized and posted in error as a debit to Miscellaneous Expense instead of Advertising Expense, $120.00. Memorandum No. 15.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" name="Group 18"/>
          <p:cNvGrpSpPr/>
          <p:nvPr/>
        </p:nvGrpSpPr>
        <p:grpSpPr>
          <a:xfrm>
            <a:off x="381000" y="3505200"/>
            <a:ext cx="1048872" cy="1523683"/>
            <a:chOff x="138579" y="3648075"/>
            <a:chExt cx="1048872" cy="1523683"/>
          </a:xfrm>
        </p:grpSpPr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976779" y="3891598"/>
              <a:ext cx="0" cy="128016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776288" y="3648075"/>
              <a:ext cx="411163" cy="411163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>
                  <a:solidFill>
                    <a:schemeClr val="lt1"/>
                  </a:solidFill>
                </a:rPr>
                <a:t>1</a:t>
              </a: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138579" y="3668990"/>
              <a:ext cx="62568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folHlink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Date</a:t>
              </a: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1676400" y="3505200"/>
            <a:ext cx="4206240" cy="1594803"/>
            <a:chOff x="2147888" y="3429000"/>
            <a:chExt cx="4206240" cy="1594803"/>
          </a:xfrm>
        </p:grpSpPr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2147888" y="3560763"/>
              <a:ext cx="4206240" cy="1463040"/>
            </a:xfrm>
            <a:custGeom>
              <a:avLst/>
              <a:gdLst/>
              <a:ahLst/>
              <a:cxnLst>
                <a:cxn ang="0">
                  <a:pos x="1248" y="816"/>
                </a:cxn>
                <a:cxn ang="0">
                  <a:pos x="480" y="0"/>
                </a:cxn>
                <a:cxn ang="0">
                  <a:pos x="0" y="816"/>
                </a:cxn>
              </a:cxnLst>
              <a:rect l="0" t="0" r="r" b="b"/>
              <a:pathLst>
                <a:path w="1248" h="816">
                  <a:moveTo>
                    <a:pt x="1248" y="816"/>
                  </a:moveTo>
                  <a:lnTo>
                    <a:pt x="480" y="0"/>
                  </a:lnTo>
                  <a:lnTo>
                    <a:pt x="0" y="816"/>
                  </a:lnTo>
                </a:path>
              </a:pathLst>
            </a:custGeom>
            <a:noFill/>
            <a:ln w="38100" cmpd="sng">
              <a:solidFill>
                <a:srgbClr val="00B0F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" name="Group 38"/>
            <p:cNvGrpSpPr/>
            <p:nvPr/>
          </p:nvGrpSpPr>
          <p:grpSpPr>
            <a:xfrm>
              <a:off x="2936875" y="3429000"/>
              <a:ext cx="1096963" cy="411163"/>
              <a:chOff x="2936875" y="3429000"/>
              <a:chExt cx="1096963" cy="411163"/>
            </a:xfrm>
          </p:grpSpPr>
          <p:sp>
            <p:nvSpPr>
              <p:cNvPr id="26" name="Rectangle 9"/>
              <p:cNvSpPr>
                <a:spLocks noChangeArrowheads="1"/>
              </p:cNvSpPr>
              <p:nvPr/>
            </p:nvSpPr>
            <p:spPr bwMode="auto">
              <a:xfrm>
                <a:off x="3622675" y="3429000"/>
                <a:ext cx="411163" cy="411163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>
                    <a:solidFill>
                      <a:schemeClr val="lt1"/>
                    </a:solidFill>
                  </a:rPr>
                  <a:t>2</a:t>
                </a:r>
              </a:p>
            </p:txBody>
          </p:sp>
          <p:sp>
            <p:nvSpPr>
              <p:cNvPr id="27" name="Text Box 13"/>
              <p:cNvSpPr txBox="1">
                <a:spLocks noChangeArrowheads="1"/>
              </p:cNvSpPr>
              <p:nvPr/>
            </p:nvSpPr>
            <p:spPr bwMode="auto">
              <a:xfrm>
                <a:off x="2936875" y="3449915"/>
                <a:ext cx="69442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folHlink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Debit</a:t>
                </a:r>
              </a:p>
            </p:txBody>
          </p:sp>
        </p:grpSp>
      </p:grpSp>
      <p:grpSp>
        <p:nvGrpSpPr>
          <p:cNvPr id="11" name="Group 54"/>
          <p:cNvGrpSpPr/>
          <p:nvPr/>
        </p:nvGrpSpPr>
        <p:grpSpPr>
          <a:xfrm>
            <a:off x="5755849" y="1600200"/>
            <a:ext cx="2928136" cy="718066"/>
            <a:chOff x="5755849" y="1676400"/>
            <a:chExt cx="2928136" cy="718066"/>
          </a:xfrm>
        </p:grpSpPr>
        <p:grpSp>
          <p:nvGrpSpPr>
            <p:cNvPr id="14" name="Group 53"/>
            <p:cNvGrpSpPr/>
            <p:nvPr/>
          </p:nvGrpSpPr>
          <p:grpSpPr>
            <a:xfrm>
              <a:off x="5755849" y="1676400"/>
              <a:ext cx="2928136" cy="718066"/>
              <a:chOff x="5755849" y="1676400"/>
              <a:chExt cx="2928136" cy="718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5812716" y="1676400"/>
                <a:ext cx="28712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Advertising Expense</a:t>
                </a: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flipH="1">
                <a:off x="5755849" y="20287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7127449" y="20287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/>
            <p:cNvSpPr/>
            <p:nvPr/>
          </p:nvSpPr>
          <p:spPr>
            <a:xfrm>
              <a:off x="5755849" y="2025134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120.00</a:t>
              </a:r>
            </a:p>
          </p:txBody>
        </p:sp>
      </p:grpSp>
      <p:grpSp>
        <p:nvGrpSpPr>
          <p:cNvPr id="15" name="Group 57"/>
          <p:cNvGrpSpPr/>
          <p:nvPr/>
        </p:nvGrpSpPr>
        <p:grpSpPr>
          <a:xfrm>
            <a:off x="5753034" y="2667000"/>
            <a:ext cx="2871269" cy="718066"/>
            <a:chOff x="5753034" y="2667000"/>
            <a:chExt cx="2871269" cy="718066"/>
          </a:xfrm>
        </p:grpSpPr>
        <p:grpSp>
          <p:nvGrpSpPr>
            <p:cNvPr id="16" name="Group 55"/>
            <p:cNvGrpSpPr/>
            <p:nvPr/>
          </p:nvGrpSpPr>
          <p:grpSpPr>
            <a:xfrm>
              <a:off x="5753034" y="2667000"/>
              <a:ext cx="2871269" cy="718066"/>
              <a:chOff x="5753034" y="2667000"/>
              <a:chExt cx="2871269" cy="718066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5753034" y="2667000"/>
                <a:ext cx="28712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Miscellaneous Expense</a:t>
                </a: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 flipH="1">
                <a:off x="5755849" y="3019306"/>
                <a:ext cx="2743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127449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7234589" y="3019306"/>
              <a:ext cx="1264460" cy="365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120.00</a:t>
              </a:r>
            </a:p>
          </p:txBody>
        </p:sp>
      </p:grpSp>
      <p:sp>
        <p:nvSpPr>
          <p:cNvPr id="52" name="Down Arrow 51"/>
          <p:cNvSpPr/>
          <p:nvPr/>
        </p:nvSpPr>
        <p:spPr>
          <a:xfrm>
            <a:off x="7162800" y="3048000"/>
            <a:ext cx="365760" cy="36576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Up Arrow 52"/>
          <p:cNvSpPr/>
          <p:nvPr/>
        </p:nvSpPr>
        <p:spPr>
          <a:xfrm>
            <a:off x="5806440" y="1985554"/>
            <a:ext cx="365760" cy="36576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59"/>
          <p:cNvGrpSpPr/>
          <p:nvPr/>
        </p:nvGrpSpPr>
        <p:grpSpPr>
          <a:xfrm>
            <a:off x="3276600" y="5410199"/>
            <a:ext cx="3657600" cy="914401"/>
            <a:chOff x="1995488" y="5410199"/>
            <a:chExt cx="3657600" cy="914401"/>
          </a:xfrm>
        </p:grpSpPr>
        <p:sp>
          <p:nvSpPr>
            <p:cNvPr id="61" name="Freeform 21"/>
            <p:cNvSpPr>
              <a:spLocks/>
            </p:cNvSpPr>
            <p:nvPr/>
          </p:nvSpPr>
          <p:spPr bwMode="auto">
            <a:xfrm flipV="1">
              <a:off x="1995488" y="5410199"/>
              <a:ext cx="3657600" cy="609599"/>
            </a:xfrm>
            <a:custGeom>
              <a:avLst/>
              <a:gdLst/>
              <a:ahLst/>
              <a:cxnLst>
                <a:cxn ang="0">
                  <a:pos x="1248" y="816"/>
                </a:cxn>
                <a:cxn ang="0">
                  <a:pos x="480" y="0"/>
                </a:cxn>
                <a:cxn ang="0">
                  <a:pos x="0" y="816"/>
                </a:cxn>
              </a:cxnLst>
              <a:rect l="0" t="0" r="r" b="b"/>
              <a:pathLst>
                <a:path w="1248" h="816">
                  <a:moveTo>
                    <a:pt x="1248" y="816"/>
                  </a:moveTo>
                  <a:lnTo>
                    <a:pt x="480" y="0"/>
                  </a:lnTo>
                  <a:lnTo>
                    <a:pt x="0" y="816"/>
                  </a:lnTo>
                </a:path>
              </a:pathLst>
            </a:custGeom>
            <a:noFill/>
            <a:ln w="38100" cmpd="sng">
              <a:solidFill>
                <a:srgbClr val="00B0F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" name="Group 38"/>
            <p:cNvGrpSpPr/>
            <p:nvPr/>
          </p:nvGrpSpPr>
          <p:grpSpPr>
            <a:xfrm>
              <a:off x="3224366" y="5913437"/>
              <a:ext cx="1209522" cy="411163"/>
              <a:chOff x="3224366" y="5913437"/>
              <a:chExt cx="1209522" cy="411163"/>
            </a:xfrm>
          </p:grpSpPr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3224366" y="5913437"/>
                <a:ext cx="411163" cy="411163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>
                    <a:solidFill>
                      <a:schemeClr val="lt1"/>
                    </a:solidFill>
                  </a:rPr>
                  <a:t>3</a:t>
                </a:r>
              </a:p>
            </p:txBody>
          </p:sp>
          <p:sp>
            <p:nvSpPr>
              <p:cNvPr id="64" name="Text Box 13"/>
              <p:cNvSpPr txBox="1">
                <a:spLocks noChangeArrowheads="1"/>
              </p:cNvSpPr>
              <p:nvPr/>
            </p:nvSpPr>
            <p:spPr bwMode="auto">
              <a:xfrm>
                <a:off x="3681566" y="5934352"/>
                <a:ext cx="75232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folHlink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</a:rPr>
                  <a:t>Credit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19" name="Group 68"/>
          <p:cNvGrpSpPr/>
          <p:nvPr/>
        </p:nvGrpSpPr>
        <p:grpSpPr>
          <a:xfrm>
            <a:off x="4952999" y="3505200"/>
            <a:ext cx="2514601" cy="1573213"/>
            <a:chOff x="3205794" y="5867400"/>
            <a:chExt cx="2514601" cy="1573213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3205794" y="6069013"/>
              <a:ext cx="457200" cy="1371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10"/>
            <p:cNvGrpSpPr/>
            <p:nvPr/>
          </p:nvGrpSpPr>
          <p:grpSpPr>
            <a:xfrm>
              <a:off x="3429000" y="5867400"/>
              <a:ext cx="2291395" cy="411163"/>
              <a:chOff x="3733800" y="5638800"/>
              <a:chExt cx="2291395" cy="411163"/>
            </a:xfrm>
          </p:grpSpPr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3733800" y="5638800"/>
                <a:ext cx="411163" cy="411163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>
                    <a:solidFill>
                      <a:schemeClr val="lt1"/>
                    </a:solidFill>
                  </a:rPr>
                  <a:t>4</a:t>
                </a:r>
              </a:p>
            </p:txBody>
          </p:sp>
          <p:sp>
            <p:nvSpPr>
              <p:cNvPr id="13" name="Text Box 15"/>
              <p:cNvSpPr txBox="1">
                <a:spLocks noChangeArrowheads="1"/>
              </p:cNvSpPr>
              <p:nvPr/>
            </p:nvSpPr>
            <p:spPr bwMode="auto">
              <a:xfrm>
                <a:off x="4114800" y="5638800"/>
                <a:ext cx="19103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chemeClr val="folHlink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F0"/>
                    </a:solidFill>
                  </a:rPr>
                  <a:t>Source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 Document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LO7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2" grpId="0" animBg="1"/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21SE_GJ-004-Page 110-Ledger Prepaid Insuranc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4873" y="3505199"/>
            <a:ext cx="6781800" cy="1642609"/>
          </a:xfrm>
          <a:prstGeom prst="rect">
            <a:avLst/>
          </a:prstGeom>
        </p:spPr>
      </p:pic>
      <p:pic>
        <p:nvPicPr>
          <p:cNvPr id="17" name="Picture 16" descr="C21SE_GJ-004-Page 110-Ledger Suppl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4873" y="1600204"/>
            <a:ext cx="6781800" cy="1857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Correcting an Error in Posting to the Wrong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1114425" y="5181600"/>
            <a:ext cx="71151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sz="2000" dirty="0" smtClean="0">
                <a:solidFill>
                  <a:srgbClr val="000000"/>
                </a:solidFill>
              </a:rPr>
              <a:t>Draw a line through the entire incorrect entry.</a:t>
            </a: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1114425" y="5541963"/>
            <a:ext cx="71151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7663" indent="-347663"/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	</a:t>
            </a:r>
            <a:r>
              <a:rPr lang="en-US" sz="2000" dirty="0" smtClean="0">
                <a:solidFill>
                  <a:srgbClr val="000000"/>
                </a:solidFill>
              </a:rPr>
              <a:t>Record the posting in the correct account. 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Recalculate the account balance.</a:t>
            </a:r>
            <a:endParaRPr lang="en-US" sz="2000" dirty="0" smtClean="0"/>
          </a:p>
        </p:txBody>
      </p:sp>
      <p:grpSp>
        <p:nvGrpSpPr>
          <p:cNvPr id="5" name="Group 19"/>
          <p:cNvGrpSpPr/>
          <p:nvPr/>
        </p:nvGrpSpPr>
        <p:grpSpPr>
          <a:xfrm>
            <a:off x="533400" y="4524375"/>
            <a:ext cx="1219200" cy="365760"/>
            <a:chOff x="533400" y="4524375"/>
            <a:chExt cx="1219200" cy="365760"/>
          </a:xfrm>
        </p:grpSpPr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746760" y="4705350"/>
              <a:ext cx="1005840" cy="0"/>
            </a:xfrm>
            <a:prstGeom prst="line">
              <a:avLst/>
            </a:prstGeom>
            <a:solidFill>
              <a:srgbClr val="CC0000"/>
            </a:solidFill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33400" y="4524375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</p:grpSp>
      <p:grpSp>
        <p:nvGrpSpPr>
          <p:cNvPr id="6" name="Group 20"/>
          <p:cNvGrpSpPr/>
          <p:nvPr/>
        </p:nvGrpSpPr>
        <p:grpSpPr>
          <a:xfrm>
            <a:off x="533400" y="2834640"/>
            <a:ext cx="1219200" cy="365760"/>
            <a:chOff x="533400" y="2834640"/>
            <a:chExt cx="1219200" cy="365760"/>
          </a:xfrm>
        </p:grpSpPr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746760" y="3028950"/>
              <a:ext cx="1005840" cy="0"/>
            </a:xfrm>
            <a:prstGeom prst="line">
              <a:avLst/>
            </a:prstGeom>
            <a:solidFill>
              <a:srgbClr val="CC0000"/>
            </a:solidFill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33400" y="283464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21SE_GJ-004-Page 111-Ledger Misc-Expen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398" y="1737360"/>
            <a:ext cx="8229600" cy="2053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Correcting an Incorrect 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6290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srgbClr val="FF0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sz="2000" dirty="0" smtClean="0">
                <a:solidFill>
                  <a:srgbClr val="000000"/>
                </a:solidFill>
              </a:rPr>
              <a:t>Draw a line through the incorrect amount.</a:t>
            </a:r>
          </a:p>
        </p:txBody>
      </p:sp>
      <p:grpSp>
        <p:nvGrpSpPr>
          <p:cNvPr id="3" name="Group 6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4953000" y="1447800"/>
            <a:ext cx="1432560" cy="1371600"/>
            <a:chOff x="4953000" y="1447800"/>
            <a:chExt cx="1432560" cy="1371600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4953000" y="1600200"/>
              <a:ext cx="1295400" cy="1219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6019800" y="1447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57466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srgbClr val="FF0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sz="2000" dirty="0" smtClean="0">
                <a:solidFill>
                  <a:srgbClr val="000000"/>
                </a:solidFill>
              </a:rPr>
              <a:t>Recalculate the account balance.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" y="503549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srgbClr val="FF0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sz="2000" dirty="0" smtClean="0">
                <a:solidFill>
                  <a:srgbClr val="000000"/>
                </a:solidFill>
              </a:rPr>
              <a:t>Write the correct amount just above the incorrect amount in the same space.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7" name="Group 32"/>
          <p:cNvGrpSpPr/>
          <p:nvPr/>
        </p:nvGrpSpPr>
        <p:grpSpPr>
          <a:xfrm>
            <a:off x="3777615" y="1524000"/>
            <a:ext cx="441960" cy="1485900"/>
            <a:chOff x="3777615" y="1524000"/>
            <a:chExt cx="441960" cy="1485900"/>
          </a:xfrm>
        </p:grpSpPr>
        <p:sp>
          <p:nvSpPr>
            <p:cNvPr id="26" name="Freeform 25"/>
            <p:cNvSpPr/>
            <p:nvPr/>
          </p:nvSpPr>
          <p:spPr>
            <a:xfrm>
              <a:off x="3952875" y="1733550"/>
              <a:ext cx="266700" cy="1276350"/>
            </a:xfrm>
            <a:custGeom>
              <a:avLst/>
              <a:gdLst>
                <a:gd name="connsiteX0" fmla="*/ 266700 w 266700"/>
                <a:gd name="connsiteY0" fmla="*/ 1276350 h 1276350"/>
                <a:gd name="connsiteX1" fmla="*/ 0 w 266700"/>
                <a:gd name="connsiteY1" fmla="*/ 1276350 h 1276350"/>
                <a:gd name="connsiteX2" fmla="*/ 9525 w 266700"/>
                <a:gd name="connsiteY2" fmla="*/ 19050 h 1276350"/>
                <a:gd name="connsiteX3" fmla="*/ 9525 w 266700"/>
                <a:gd name="connsiteY3" fmla="*/ 0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276350">
                  <a:moveTo>
                    <a:pt x="266700" y="1276350"/>
                  </a:moveTo>
                  <a:lnTo>
                    <a:pt x="0" y="1276350"/>
                  </a:lnTo>
                  <a:lnTo>
                    <a:pt x="9525" y="19050"/>
                  </a:lnTo>
                  <a:lnTo>
                    <a:pt x="9525" y="0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777615" y="1524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</p:grpSp>
      <p:grpSp>
        <p:nvGrpSpPr>
          <p:cNvPr id="13" name="Group 33"/>
          <p:cNvGrpSpPr/>
          <p:nvPr/>
        </p:nvGrpSpPr>
        <p:grpSpPr>
          <a:xfrm>
            <a:off x="7296150" y="1447800"/>
            <a:ext cx="537210" cy="1428750"/>
            <a:chOff x="7296150" y="1447800"/>
            <a:chExt cx="537210" cy="1428750"/>
          </a:xfrm>
        </p:grpSpPr>
        <p:sp>
          <p:nvSpPr>
            <p:cNvPr id="27" name="Freeform 26"/>
            <p:cNvSpPr/>
            <p:nvPr/>
          </p:nvSpPr>
          <p:spPr>
            <a:xfrm flipH="1">
              <a:off x="7296150" y="1600200"/>
              <a:ext cx="365760" cy="1276350"/>
            </a:xfrm>
            <a:custGeom>
              <a:avLst/>
              <a:gdLst>
                <a:gd name="connsiteX0" fmla="*/ 266700 w 266700"/>
                <a:gd name="connsiteY0" fmla="*/ 1276350 h 1276350"/>
                <a:gd name="connsiteX1" fmla="*/ 0 w 266700"/>
                <a:gd name="connsiteY1" fmla="*/ 1276350 h 1276350"/>
                <a:gd name="connsiteX2" fmla="*/ 9525 w 266700"/>
                <a:gd name="connsiteY2" fmla="*/ 19050 h 1276350"/>
                <a:gd name="connsiteX3" fmla="*/ 9525 w 266700"/>
                <a:gd name="connsiteY3" fmla="*/ 0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276350">
                  <a:moveTo>
                    <a:pt x="266700" y="1276350"/>
                  </a:moveTo>
                  <a:lnTo>
                    <a:pt x="0" y="1276350"/>
                  </a:lnTo>
                  <a:lnTo>
                    <a:pt x="9525" y="19050"/>
                  </a:lnTo>
                  <a:lnTo>
                    <a:pt x="9525" y="0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467600" y="1447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21SE_GJ-004-Page 111-Ledger Misc-Expen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398" y="1737360"/>
            <a:ext cx="8229600" cy="2053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Correcting an Amount Posted to the Wrong Column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3" name="Group 6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3200400" y="3276600"/>
            <a:ext cx="1219200" cy="1051560"/>
            <a:chOff x="5715000" y="3276600"/>
            <a:chExt cx="1219200" cy="1051560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5913120" y="3276600"/>
              <a:ext cx="1021080" cy="888276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5715000" y="39624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</p:grpSp>
      <p:grpSp>
        <p:nvGrpSpPr>
          <p:cNvPr id="6" name="Group 31"/>
          <p:cNvGrpSpPr/>
          <p:nvPr/>
        </p:nvGrpSpPr>
        <p:grpSpPr>
          <a:xfrm>
            <a:off x="5029200" y="3276600"/>
            <a:ext cx="914400" cy="1051560"/>
            <a:chOff x="7010400" y="3276600"/>
            <a:chExt cx="914400" cy="105156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7208520" y="3276600"/>
              <a:ext cx="716280" cy="888276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7010400" y="39624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7" name="Group 32"/>
          <p:cNvGrpSpPr/>
          <p:nvPr/>
        </p:nvGrpSpPr>
        <p:grpSpPr>
          <a:xfrm>
            <a:off x="7315200" y="3200400"/>
            <a:ext cx="1356360" cy="1127760"/>
            <a:chOff x="7162800" y="3200400"/>
            <a:chExt cx="1356360" cy="1127760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7162800" y="3200400"/>
              <a:ext cx="1188720" cy="964476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8153400" y="39624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6</a:t>
              </a:r>
              <a:endParaRPr lang="en-US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462280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srgbClr val="FF0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sz="2000" dirty="0" smtClean="0">
                <a:solidFill>
                  <a:srgbClr val="000000"/>
                </a:solidFill>
              </a:rPr>
              <a:t> Draw a line through the incorrect item in the account.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5435600"/>
            <a:ext cx="7696200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srgbClr val="FF0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	</a:t>
            </a:r>
            <a:r>
              <a:rPr lang="en-US" sz="2000" dirty="0" smtClean="0">
                <a:solidFill>
                  <a:srgbClr val="000000"/>
                </a:solidFill>
              </a:rPr>
              <a:t> Recalculate the account balance.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57200" y="5029200"/>
            <a:ext cx="7696200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srgbClr val="FF0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	</a:t>
            </a:r>
            <a:r>
              <a:rPr lang="en-US" sz="2000" dirty="0" smtClean="0">
                <a:solidFill>
                  <a:srgbClr val="000000"/>
                </a:solidFill>
              </a:rPr>
              <a:t> Record the posting in the correct amount column.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Lesson 4-3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1.	</a:t>
            </a:r>
            <a:r>
              <a:rPr lang="en-US" dirty="0" smtClean="0"/>
              <a:t>What </a:t>
            </a:r>
            <a:r>
              <a:rPr lang="en-US" dirty="0"/>
              <a:t>is a correcting entry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152041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>
                <a:tab pos="2286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buClr>
                <a:srgbClr val="FF0000"/>
              </a:buClr>
            </a:pPr>
            <a:r>
              <a:rPr lang="en-US" sz="3200" dirty="0" smtClean="0">
                <a:ea typeface="Calibri"/>
                <a:cs typeface="Calibri"/>
              </a:rPr>
              <a:t>A journal entry made to correct an error in the ledger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Lesson 4-3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Lesson 4-3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2.	</a:t>
            </a:r>
            <a:r>
              <a:rPr lang="en-US" dirty="0" smtClean="0"/>
              <a:t>When </a:t>
            </a:r>
            <a:r>
              <a:rPr lang="en-US" dirty="0"/>
              <a:t>is a correcting entry necessary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152041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>
                <a:tab pos="2286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buClr>
                <a:srgbClr val="FF0000"/>
              </a:buClr>
            </a:pPr>
            <a:r>
              <a:rPr lang="en-US" sz="3200" dirty="0" smtClean="0">
                <a:ea typeface="Calibri"/>
                <a:cs typeface="Calibri"/>
              </a:rPr>
              <a:t>When a transaction has been improperly journalized and posted to the ledger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Lesson 4-3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Lesson 4-3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3.	</a:t>
            </a:r>
            <a:r>
              <a:rPr lang="en-US" dirty="0" smtClean="0"/>
              <a:t>What </a:t>
            </a:r>
            <a:r>
              <a:rPr lang="en-US" dirty="0"/>
              <a:t>are the three steps for correcting an incorrect amount posted to </a:t>
            </a:r>
            <a:r>
              <a:rPr lang="en-US" dirty="0" smtClean="0"/>
              <a:t>an account?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048000"/>
            <a:ext cx="7315200" cy="3078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Tx/>
              <a:buFont typeface="Calibri" pitchFamily="34" charset="0"/>
              <a:buNone/>
              <a:tabLst>
                <a:tab pos="2286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7663" lvl="0" indent="-347663"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ea typeface="Calibri"/>
                <a:cs typeface="Calibri"/>
              </a:rPr>
              <a:t>1.	Draw a line through the incorrect amount. </a:t>
            </a:r>
          </a:p>
          <a:p>
            <a:pPr marL="347663" lvl="0" indent="-347663"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ea typeface="Calibri"/>
                <a:cs typeface="Calibri"/>
              </a:rPr>
              <a:t>2.	Write the correct amount just above the correction in the same space. </a:t>
            </a:r>
          </a:p>
          <a:p>
            <a:pPr marL="347663" lvl="0" indent="-347663"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ea typeface="Calibri"/>
                <a:cs typeface="Calibri"/>
              </a:rPr>
              <a:t>3.	Recalculate the account balance.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Lesson 4-3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Lesson 4-3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4.	</a:t>
            </a:r>
            <a:r>
              <a:rPr lang="en-US" dirty="0" smtClean="0"/>
              <a:t>What </a:t>
            </a:r>
            <a:r>
              <a:rPr lang="en-US" dirty="0"/>
              <a:t>are the three steps for correcting an amount posted to an </a:t>
            </a:r>
            <a:r>
              <a:rPr lang="en-US" dirty="0" smtClean="0"/>
              <a:t>incorrect column?</a:t>
            </a:r>
            <a:r>
              <a:rPr lang="en-US" dirty="0"/>
              <a:t> </a:t>
            </a:r>
          </a:p>
          <a:p>
            <a:pPr marL="457200" indent="-45720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048000"/>
            <a:ext cx="7315200" cy="3078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>
                <a:tab pos="2286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7663" indent="-347663">
              <a:buClr>
                <a:srgbClr val="FF0000"/>
              </a:buClr>
            </a:pPr>
            <a:r>
              <a:rPr lang="en-US" sz="2800" dirty="0" smtClean="0">
                <a:ea typeface="Calibri"/>
                <a:cs typeface="Calibri"/>
              </a:rPr>
              <a:t>1.	Draw a line through the incorrect item in the account. </a:t>
            </a:r>
          </a:p>
          <a:p>
            <a:pPr marL="347663" indent="-347663">
              <a:buClr>
                <a:srgbClr val="FF0000"/>
              </a:buClr>
            </a:pPr>
            <a:r>
              <a:rPr lang="en-US" sz="2800" dirty="0" smtClean="0">
                <a:ea typeface="Calibri"/>
                <a:cs typeface="Calibri"/>
              </a:rPr>
              <a:t>2.	Record the posting in the correct amount column. </a:t>
            </a:r>
          </a:p>
          <a:p>
            <a:pPr marL="347663" indent="-347663">
              <a:buClr>
                <a:srgbClr val="FF0000"/>
              </a:buClr>
            </a:pPr>
            <a:r>
              <a:rPr lang="en-US" sz="2800" dirty="0" smtClean="0">
                <a:ea typeface="Calibri"/>
                <a:cs typeface="Calibri"/>
              </a:rPr>
              <a:t>3.	Recalculate the account balance.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lowchart: Delay 7"/>
          <p:cNvSpPr/>
          <p:nvPr/>
        </p:nvSpPr>
        <p:spPr>
          <a:xfrm rot="5400000">
            <a:off x="8282940" y="-403860"/>
            <a:ext cx="381000" cy="1188720"/>
          </a:xfrm>
          <a:prstGeom prst="flowChartDelay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49286" y="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Lesson 4-3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4-3</a:t>
            </a:r>
            <a:br>
              <a:rPr lang="en-US" dirty="0" smtClean="0"/>
            </a:br>
            <a:r>
              <a:rPr lang="en-US" dirty="0" smtClean="0"/>
              <a:t>On You Own 4-3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Model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4-2 </a:t>
            </a:r>
            <a:r>
              <a:rPr lang="en-US" dirty="0"/>
              <a:t>Application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Excel</a:t>
            </a:r>
          </a:p>
          <a:p>
            <a:r>
              <a:rPr lang="en-US" dirty="0" smtClean="0"/>
              <a:t>4-3 </a:t>
            </a:r>
            <a:r>
              <a:rPr lang="en-US" dirty="0"/>
              <a:t>Application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Self-Correcting Excel</a:t>
            </a:r>
          </a:p>
          <a:p>
            <a:r>
              <a:rPr lang="en-US" dirty="0"/>
              <a:t>4</a:t>
            </a:r>
            <a:r>
              <a:rPr lang="en-US" dirty="0" smtClean="0"/>
              <a:t>-M Mastery Problem</a:t>
            </a:r>
          </a:p>
          <a:p>
            <a:pPr lvl="1"/>
            <a:r>
              <a:rPr lang="en-US" dirty="0" smtClean="0"/>
              <a:t>Peachtree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of Accounts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Content Placeholder 10" descr="C21-SE-MC-004-Page00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2950" y="1600136"/>
            <a:ext cx="7315200" cy="4362514"/>
          </a:xfrm>
        </p:spPr>
      </p:pic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4-S Source Documents Problem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077200" cy="49530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 smtClean="0"/>
              <a:t>Open Excel worksheet Unit 4 Source Documents and save into your folder. </a:t>
            </a:r>
          </a:p>
          <a:p>
            <a:pPr lvl="1" eaLnBrk="1" hangingPunct="1"/>
            <a:r>
              <a:rPr lang="en-US" dirty="0" smtClean="0"/>
              <a:t>Work with Partner – Place both names on assignment.</a:t>
            </a:r>
          </a:p>
          <a:p>
            <a:pPr eaLnBrk="1" hangingPunct="1"/>
            <a:r>
              <a:rPr lang="en-US" dirty="0" smtClean="0"/>
              <a:t>Refer to the source document files and journalize the transactions for July using the General Journal tab.</a:t>
            </a:r>
          </a:p>
          <a:p>
            <a:pPr eaLnBrk="1" hangingPunct="1"/>
            <a:r>
              <a:rPr lang="en-US" dirty="0" smtClean="0"/>
              <a:t>Post from the General Journal to the General Ledger accounts on the General Ledger tab.</a:t>
            </a:r>
          </a:p>
          <a:p>
            <a:pPr eaLnBrk="1" hangingPunct="1"/>
            <a:r>
              <a:rPr lang="en-US" dirty="0" smtClean="0"/>
              <a:t>Prove cash – your cash balance should be </a:t>
            </a:r>
            <a:r>
              <a:rPr lang="en-US" dirty="0" smtClean="0"/>
              <a:t>$</a:t>
            </a:r>
            <a:r>
              <a:rPr lang="en-US" dirty="0" smtClean="0"/>
              <a:t>7,086</a:t>
            </a:r>
            <a:r>
              <a:rPr lang="en-US" dirty="0" smtClean="0"/>
              <a:t>.00</a:t>
            </a:r>
            <a:endParaRPr lang="en-US" dirty="0" smtClean="0"/>
          </a:p>
          <a:p>
            <a:pPr eaLnBrk="1" hangingPunct="1"/>
            <a:r>
              <a:rPr lang="en-US" dirty="0" smtClean="0"/>
              <a:t>See Mr. Bacu if you want to check your balances before you print.</a:t>
            </a:r>
          </a:p>
          <a:p>
            <a:pPr eaLnBrk="1" hangingPunct="1"/>
            <a:r>
              <a:rPr lang="en-US" dirty="0" smtClean="0"/>
              <a:t>Print the General Journal and General Ledger.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4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4</a:t>
            </a:r>
            <a:r>
              <a:rPr lang="en-US" dirty="0" smtClean="0"/>
              <a:t> </a:t>
            </a:r>
            <a:r>
              <a:rPr lang="en-US" dirty="0"/>
              <a:t>Review (</a:t>
            </a:r>
            <a:r>
              <a:rPr lang="en-US" dirty="0" err="1"/>
              <a:t>ExamView</a:t>
            </a:r>
            <a:r>
              <a:rPr lang="en-US" dirty="0"/>
              <a:t>)	</a:t>
            </a:r>
          </a:p>
          <a:p>
            <a:pPr lvl="1"/>
            <a:r>
              <a:rPr lang="en-US" dirty="0" smtClean="0"/>
              <a:t>90 % or Greater </a:t>
            </a:r>
          </a:p>
          <a:p>
            <a:pPr lvl="2"/>
            <a:r>
              <a:rPr lang="en-US" dirty="0" smtClean="0"/>
              <a:t>5 Point Bonus on Unit 1 Concept Quiz (20% Bonus)</a:t>
            </a:r>
          </a:p>
          <a:p>
            <a:r>
              <a:rPr lang="en-US" dirty="0"/>
              <a:t>Unit 4</a:t>
            </a:r>
            <a:r>
              <a:rPr lang="en-US" dirty="0" smtClean="0"/>
              <a:t> </a:t>
            </a:r>
            <a:r>
              <a:rPr lang="en-US" dirty="0"/>
              <a:t>Part 1 Quiz (</a:t>
            </a:r>
            <a:r>
              <a:rPr lang="en-US" dirty="0" err="1"/>
              <a:t>ExamView</a:t>
            </a:r>
            <a:r>
              <a:rPr lang="en-US" dirty="0"/>
              <a:t>)</a:t>
            </a:r>
          </a:p>
          <a:p>
            <a:pPr lvl="2"/>
            <a:r>
              <a:rPr lang="en-US" dirty="0" smtClean="0"/>
              <a:t>Concepts – 25 Questions (25 Points)</a:t>
            </a:r>
          </a:p>
          <a:p>
            <a:r>
              <a:rPr lang="en-US" dirty="0"/>
              <a:t>Unit 4</a:t>
            </a:r>
            <a:r>
              <a:rPr lang="en-US" dirty="0" smtClean="0"/>
              <a:t> </a:t>
            </a:r>
            <a:r>
              <a:rPr lang="en-US" dirty="0"/>
              <a:t>Part 2 Quiz (Excel)</a:t>
            </a:r>
          </a:p>
          <a:p>
            <a:pPr lvl="2"/>
            <a:r>
              <a:rPr lang="en-US" dirty="0" smtClean="0"/>
              <a:t>Skills (</a:t>
            </a:r>
            <a:r>
              <a:rPr lang="en-US" smtClean="0"/>
              <a:t>40 Points)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of Accounts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group of accounts is called a </a:t>
            </a:r>
            <a:r>
              <a:rPr lang="en-US" b="1" dirty="0">
                <a:solidFill>
                  <a:srgbClr val="0070C0"/>
                </a:solidFill>
              </a:rPr>
              <a:t>ledger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ledger </a:t>
            </a:r>
            <a:r>
              <a:rPr lang="en-US" dirty="0" smtClean="0"/>
              <a:t>that contains </a:t>
            </a:r>
            <a:r>
              <a:rPr lang="en-US" dirty="0"/>
              <a:t>all accounts needed to prepare financial </a:t>
            </a:r>
            <a:r>
              <a:rPr lang="en-US" dirty="0" smtClean="0"/>
              <a:t>statements is </a:t>
            </a:r>
            <a:r>
              <a:rPr lang="en-US" dirty="0"/>
              <a:t>called a </a:t>
            </a:r>
            <a:r>
              <a:rPr lang="en-US" b="1" dirty="0">
                <a:solidFill>
                  <a:srgbClr val="0070C0"/>
                </a:solidFill>
              </a:rPr>
              <a:t>general ledger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name given </a:t>
            </a:r>
            <a:r>
              <a:rPr lang="en-US" dirty="0" smtClean="0"/>
              <a:t>to an </a:t>
            </a:r>
            <a:r>
              <a:rPr lang="en-US" dirty="0"/>
              <a:t>account is known as an </a:t>
            </a:r>
            <a:r>
              <a:rPr lang="en-US" i="1" dirty="0">
                <a:solidFill>
                  <a:srgbClr val="0070C0"/>
                </a:solidFill>
              </a:rPr>
              <a:t>account title</a:t>
            </a:r>
            <a:r>
              <a:rPr lang="en-US" i="1" dirty="0"/>
              <a:t>. </a:t>
            </a:r>
            <a:endParaRPr lang="en-US" i="1" dirty="0" smtClean="0"/>
          </a:p>
          <a:p>
            <a:r>
              <a:rPr lang="en-US" dirty="0" smtClean="0"/>
              <a:t>The number assigned </a:t>
            </a:r>
            <a:r>
              <a:rPr lang="en-US" dirty="0"/>
              <a:t>to an account is called an </a:t>
            </a:r>
            <a:r>
              <a:rPr lang="en-US" b="1" dirty="0">
                <a:solidFill>
                  <a:srgbClr val="0070C0"/>
                </a:solidFill>
              </a:rPr>
              <a:t>account number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 Numbers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Content Placeholder 10" descr="C21-SE-MC-004-Page00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2950" y="1600136"/>
            <a:ext cx="7315200" cy="4362514"/>
          </a:xfrm>
        </p:spPr>
      </p:pic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72000" y="2590800"/>
            <a:ext cx="3429000" cy="3276600"/>
          </a:xfrm>
          <a:prstGeom prst="rect">
            <a:avLst/>
          </a:prstGeom>
          <a:solidFill>
            <a:srgbClr val="EEECE1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0" y="3962400"/>
            <a:ext cx="3800475" cy="1905000"/>
          </a:xfrm>
          <a:prstGeom prst="rect">
            <a:avLst/>
          </a:prstGeom>
          <a:solidFill>
            <a:srgbClr val="EEECE1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2000" y="2590800"/>
            <a:ext cx="3800475" cy="1188720"/>
          </a:xfrm>
          <a:prstGeom prst="rect">
            <a:avLst/>
          </a:prstGeom>
          <a:solidFill>
            <a:srgbClr val="EEECE1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276600"/>
            <a:ext cx="4616904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Account Numbers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procedure for arranging accounts in </a:t>
            </a:r>
            <a:r>
              <a:rPr lang="en-US" dirty="0" smtClean="0"/>
              <a:t>a general </a:t>
            </a:r>
            <a:r>
              <a:rPr lang="en-US" dirty="0"/>
              <a:t>ledger, assigning account numbers, and </a:t>
            </a:r>
            <a:r>
              <a:rPr lang="en-US" dirty="0" smtClean="0"/>
              <a:t>keeping records </a:t>
            </a:r>
            <a:r>
              <a:rPr lang="en-US" dirty="0"/>
              <a:t>current is called </a:t>
            </a:r>
            <a:r>
              <a:rPr lang="en-US" b="1" dirty="0">
                <a:solidFill>
                  <a:srgbClr val="0070C0"/>
                </a:solidFill>
              </a:rPr>
              <a:t>file maintenance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914400" y="2514600"/>
            <a:ext cx="73152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Account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914400" y="2514600"/>
            <a:ext cx="7010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tabLst>
                <a:tab pos="914400" algn="l"/>
                <a:tab pos="4114800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560	Miscellaneous Expense	(Existing account)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4400" y="3886200"/>
            <a:ext cx="7010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tabLst>
                <a:tab pos="914400" algn="l"/>
                <a:tab pos="4114800" algn="l"/>
              </a:tabLst>
            </a:pPr>
            <a:r>
              <a:rPr lang="en-US" sz="2400" b="1" i="1" dirty="0" smtClean="0">
                <a:solidFill>
                  <a:schemeClr val="tx1"/>
                </a:solidFill>
              </a:rPr>
              <a:t>580	Water Expense	(New Account)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4400" y="2971800"/>
            <a:ext cx="6858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tabLst>
                <a:tab pos="914400" algn="l"/>
                <a:tab pos="4114800" algn="l"/>
              </a:tabLst>
            </a:pPr>
            <a:r>
              <a:rPr lang="en-US" sz="2400" dirty="0" smtClean="0">
                <a:solidFill>
                  <a:schemeClr val="tx1"/>
                </a:solidFill>
              </a:rPr>
              <a:t>570	Supplies Expense 	(Existing account)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14400" y="2971800"/>
            <a:ext cx="6781800" cy="914400"/>
            <a:chOff x="381000" y="4038600"/>
            <a:chExt cx="7772400" cy="9144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" name="Rectangle 25"/>
            <p:cNvSpPr/>
            <p:nvPr/>
          </p:nvSpPr>
          <p:spPr>
            <a:xfrm>
              <a:off x="381000" y="4038600"/>
              <a:ext cx="77724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tabLst>
                  <a:tab pos="914400" algn="l"/>
                  <a:tab pos="4114800" algn="l"/>
                </a:tabLst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1000" y="4495800"/>
              <a:ext cx="7772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tabLst>
                  <a:tab pos="914400" algn="l"/>
                  <a:tab pos="4114800" algn="l"/>
                </a:tabLst>
              </a:pPr>
              <a:r>
                <a:rPr lang="en-US" sz="2400" dirty="0" smtClean="0">
                  <a:solidFill>
                    <a:schemeClr val="tx1"/>
                  </a:solidFill>
                </a:rPr>
                <a:t>570	Supplies Expense 	(Existing account)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914400" y="2971800"/>
            <a:ext cx="7010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tabLst>
                <a:tab pos="914400" algn="l"/>
                <a:tab pos="4114800" algn="l"/>
              </a:tabLst>
            </a:pPr>
            <a:r>
              <a:rPr lang="en-US" sz="2400" b="1" i="1" dirty="0" smtClean="0">
                <a:solidFill>
                  <a:schemeClr val="tx1"/>
                </a:solidFill>
              </a:rPr>
              <a:t>565	Postage Expense	(New Account)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Opening an Account in a General Ledger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an account title and number on the heading </a:t>
            </a:r>
            <a:r>
              <a:rPr lang="en-US" dirty="0" smtClean="0"/>
              <a:t>of an </a:t>
            </a:r>
            <a:r>
              <a:rPr lang="en-US" dirty="0"/>
              <a:t>account is called </a:t>
            </a:r>
            <a:r>
              <a:rPr lang="en-US" b="1" dirty="0">
                <a:solidFill>
                  <a:srgbClr val="0070C0"/>
                </a:solidFill>
              </a:rPr>
              <a:t>opening an account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LO4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4-1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3B927D0F9B24F9A8549328320DE96" ma:contentTypeVersion="3" ma:contentTypeDescription="Create a new document." ma:contentTypeScope="" ma:versionID="c587ee95acd453a4f428ec6fd283fd7e">
  <xsd:schema xmlns:xsd="http://www.w3.org/2001/XMLSchema" xmlns:xs="http://www.w3.org/2001/XMLSchema" xmlns:p="http://schemas.microsoft.com/office/2006/metadata/properties" xmlns:ns2="93a3a46d-073c-4d11-b89a-b78f548e1217" targetNamespace="http://schemas.microsoft.com/office/2006/metadata/properties" ma:root="true" ma:fieldsID="396069a6e6bac8a42428bda4abf59bce" ns2:_="">
    <xsd:import namespace="93a3a46d-073c-4d11-b89a-b78f548e1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3a46d-073c-4d11-b89a-b78f548e1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B5048B-FA89-468A-926E-97DC8148BD7A}"/>
</file>

<file path=customXml/itemProps2.xml><?xml version="1.0" encoding="utf-8"?>
<ds:datastoreItem xmlns:ds="http://schemas.openxmlformats.org/officeDocument/2006/customXml" ds:itemID="{031FB822-467B-457B-B3E1-B450F629EB92}"/>
</file>

<file path=customXml/itemProps3.xml><?xml version="1.0" encoding="utf-8"?>
<ds:datastoreItem xmlns:ds="http://schemas.openxmlformats.org/officeDocument/2006/customXml" ds:itemID="{B5C23504-3A06-4EA5-BA49-EB952837AE6F}"/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1175</Words>
  <Application>Microsoft Office PowerPoint</Application>
  <PresentationFormat>On-screen Show (4:3)</PresentationFormat>
  <Paragraphs>318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Times-Roman</vt:lpstr>
      <vt:lpstr>Wingdings</vt:lpstr>
      <vt:lpstr>Office Theme</vt:lpstr>
      <vt:lpstr>Custom Design</vt:lpstr>
      <vt:lpstr>PowerPoint Presentation</vt:lpstr>
      <vt:lpstr>Account Form</vt:lpstr>
      <vt:lpstr>Relationship of a T Account to an Account Form</vt:lpstr>
      <vt:lpstr>Chart of Accounts</vt:lpstr>
      <vt:lpstr>Chart of Accounts</vt:lpstr>
      <vt:lpstr>Account Numbers</vt:lpstr>
      <vt:lpstr>Assigning Account Numbers</vt:lpstr>
      <vt:lpstr>Assigning Account Numbers</vt:lpstr>
      <vt:lpstr>Opening an Account in a General Ledger</vt:lpstr>
      <vt:lpstr>Opening an Account in a General Ledger</vt:lpstr>
      <vt:lpstr>Lesson 4-1 Audit Your Understanding</vt:lpstr>
      <vt:lpstr>Lesson 4-1 Audit Your Understanding</vt:lpstr>
      <vt:lpstr>On your own 4-1</vt:lpstr>
      <vt:lpstr>PowerPoint Presentation</vt:lpstr>
      <vt:lpstr>Posting an Amount from the Debit Column of a General Journal</vt:lpstr>
      <vt:lpstr>Posting an Amount from the Debit Column of a General Journal</vt:lpstr>
      <vt:lpstr>Posting an Amount from the Credit Column of a General Journal</vt:lpstr>
      <vt:lpstr>Posting a Debit Amount to an Account with a Balance</vt:lpstr>
      <vt:lpstr>Posting a Debit Amount to an Account with a Credit Balance</vt:lpstr>
      <vt:lpstr>Journal Page with Posting Completed</vt:lpstr>
      <vt:lpstr>General Ledger with Posting Completed</vt:lpstr>
      <vt:lpstr>General Ledger with Posting Completed</vt:lpstr>
      <vt:lpstr>Proving Cash</vt:lpstr>
      <vt:lpstr>Lesson 4-2 Audit Your Understanding</vt:lpstr>
      <vt:lpstr>Lesson 4-2 Audit Your Understanding</vt:lpstr>
      <vt:lpstr>Lesson 4-2 Audit Your Understanding</vt:lpstr>
      <vt:lpstr>work together 4-2 on your own 4-2</vt:lpstr>
      <vt:lpstr>PowerPoint Presentation</vt:lpstr>
      <vt:lpstr>Memorandum for a Correcting Entry</vt:lpstr>
      <vt:lpstr>Journal Entry to Record a Correcting Entry</vt:lpstr>
      <vt:lpstr>Correcting an Error in Posting to the Wrong Account</vt:lpstr>
      <vt:lpstr>Correcting an Incorrect Amount</vt:lpstr>
      <vt:lpstr>Correcting an Amount Posted to the Wrong Column</vt:lpstr>
      <vt:lpstr>Lesson 4-3 Audit Your Understanding</vt:lpstr>
      <vt:lpstr>Lesson 4-3 Audit Your Understanding</vt:lpstr>
      <vt:lpstr>Lesson 4-3 Audit Your Understanding</vt:lpstr>
      <vt:lpstr>Lesson 4-3 Audit Your Understanding</vt:lpstr>
      <vt:lpstr>Work Together 4-3 On You Own 4-3</vt:lpstr>
      <vt:lpstr>Application Problems</vt:lpstr>
      <vt:lpstr>4-S Source Documents Problem</vt:lpstr>
      <vt:lpstr>Unit 4 Assessment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McLaughlin</dc:creator>
  <cp:lastModifiedBy>Bacu, Bill</cp:lastModifiedBy>
  <cp:revision>259</cp:revision>
  <dcterms:created xsi:type="dcterms:W3CDTF">2012-07-02T15:51:50Z</dcterms:created>
  <dcterms:modified xsi:type="dcterms:W3CDTF">2014-09-29T13:25:47Z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-748959103</vt:i4>
  </property>
  <property fmtid="{D5CDD505-2E9C-101B-9397-08002B2CF9AE}" pid="3" name="_NewReviewCycle">
    <vt:lpwstr/>
  </property>
  <property fmtid="{D5CDD505-2E9C-101B-9397-08002B2CF9AE}" pid="4" name="_EmailSubject">
    <vt:lpwstr>C21 PPT Sample Comments</vt:lpwstr>
  </property>
  <property fmtid="{D5CDD505-2E9C-101B-9397-08002B2CF9AE}" pid="5" name="_AuthorEmail">
    <vt:lpwstr>Diane.Bowdler@cengage.com</vt:lpwstr>
  </property>
  <property fmtid="{D5CDD505-2E9C-101B-9397-08002B2CF9AE}" pid="6" name="_AuthorEmailDisplayName">
    <vt:lpwstr>Bowdler, Diane</vt:lpwstr>
  </property>
  <property fmtid="{D5CDD505-2E9C-101B-9397-08002B2CF9AE}" pid="7" name="ContentTypeId">
    <vt:lpwstr>0x0101000C13B927D0F9B24F9A8549328320DE96</vt:lpwstr>
  </property>
  <property fmtid="{D5CDD505-2E9C-101B-9397-08002B2CF9AE}" pid="8" name="Order">
    <vt:r8>800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_ExtendedDescription">
    <vt:lpwstr/>
  </property>
</Properties>
</file>